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3" r:id="rId2"/>
  </p:sldMasterIdLst>
  <p:notesMasterIdLst>
    <p:notesMasterId r:id="rId19"/>
  </p:notesMasterIdLst>
  <p:handoutMasterIdLst>
    <p:handoutMasterId r:id="rId20"/>
  </p:handoutMasterIdLst>
  <p:sldIdLst>
    <p:sldId id="324" r:id="rId3"/>
    <p:sldId id="340" r:id="rId4"/>
    <p:sldId id="345" r:id="rId5"/>
    <p:sldId id="341" r:id="rId6"/>
    <p:sldId id="346" r:id="rId7"/>
    <p:sldId id="347" r:id="rId8"/>
    <p:sldId id="332" r:id="rId9"/>
    <p:sldId id="333" r:id="rId10"/>
    <p:sldId id="336" r:id="rId11"/>
    <p:sldId id="337" r:id="rId12"/>
    <p:sldId id="338" r:id="rId13"/>
    <p:sldId id="308" r:id="rId14"/>
    <p:sldId id="330" r:id="rId15"/>
    <p:sldId id="331" r:id="rId16"/>
    <p:sldId id="315" r:id="rId17"/>
    <p:sldId id="339" r:id="rId18"/>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B"/>
    <a:srgbClr val="C10065"/>
    <a:srgbClr val="CC006A"/>
    <a:srgbClr val="404140"/>
    <a:srgbClr val="DAD490"/>
    <a:srgbClr val="E1963E"/>
    <a:srgbClr val="7F7F7F"/>
    <a:srgbClr val="E57D30"/>
    <a:srgbClr val="092529"/>
    <a:srgbClr val="55A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8" autoAdjust="0"/>
    <p:restoredTop sz="73192" autoAdjust="0"/>
  </p:normalViewPr>
  <p:slideViewPr>
    <p:cSldViewPr snapToGrid="0" snapToObjects="1">
      <p:cViewPr varScale="1">
        <p:scale>
          <a:sx n="74" d="100"/>
          <a:sy n="74" d="100"/>
        </p:scale>
        <p:origin x="1806" y="60"/>
      </p:cViewPr>
      <p:guideLst>
        <p:guide orient="horz" pos="2448"/>
        <p:guide pos="4352"/>
      </p:guideLst>
    </p:cSldViewPr>
  </p:slideViewPr>
  <p:outlineViewPr>
    <p:cViewPr>
      <p:scale>
        <a:sx n="33" d="100"/>
        <a:sy n="33" d="100"/>
      </p:scale>
      <p:origin x="0" y="0"/>
    </p:cViewPr>
  </p:outlineViewPr>
  <p:notesTextViewPr>
    <p:cViewPr>
      <p:scale>
        <a:sx n="3" d="2"/>
        <a:sy n="3" d="2"/>
      </p:scale>
      <p:origin x="0" y="0"/>
    </p:cViewPr>
  </p:notesTextViewPr>
  <p:sorterViewPr>
    <p:cViewPr>
      <p:scale>
        <a:sx n="59" d="100"/>
        <a:sy n="59" d="100"/>
      </p:scale>
      <p:origin x="0" y="0"/>
    </p:cViewPr>
  </p:sorterViewPr>
  <p:notesViewPr>
    <p:cSldViewPr snapToGrid="0" snapToObjects="1">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9/29/2022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lias.com/topic/trauma-informed-ca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000" b="0" i="0" u="none" strike="noStrike" kern="1200" dirty="0">
                <a:solidFill>
                  <a:schemeClr val="tx1"/>
                </a:solidFill>
                <a:effectLst/>
                <a:latin typeface="+mn-lt"/>
                <a:ea typeface="+mn-ea"/>
                <a:cs typeface="+mn-cs"/>
              </a:rPr>
              <a:t>Furness-Kraft, S. Green, P. (n.d.). An introduction to Trauma-Informed Care. [MOOC]. Relias. </a:t>
            </a:r>
            <a:r>
              <a:rPr lang="en-US" sz="1000" b="0" i="0" u="sng" strike="noStrike" kern="1200" dirty="0">
                <a:solidFill>
                  <a:schemeClr val="tx1"/>
                </a:solidFill>
                <a:effectLst/>
                <a:latin typeface="+mn-lt"/>
                <a:ea typeface="+mn-ea"/>
                <a:cs typeface="+mn-cs"/>
                <a:hlinkClick r:id="rId3"/>
              </a:rPr>
              <a:t>https://www.relias.com/topic/trauma-informed-care</a:t>
            </a:r>
            <a:r>
              <a:rPr lang="en-US" sz="1000" b="0" i="0"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A032F50-0B60-B34B-8422-4E195A5AE2C1}" type="slidenum">
              <a:rPr lang="en-US" smtClean="0"/>
              <a:t>7</a:t>
            </a:fld>
            <a:endParaRPr lang="en-US"/>
          </a:p>
        </p:txBody>
      </p:sp>
    </p:spTree>
    <p:extLst>
      <p:ext uri="{BB962C8B-B14F-4D97-AF65-F5344CB8AC3E}">
        <p14:creationId xmlns:p14="http://schemas.microsoft.com/office/powerpoint/2010/main" val="29946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private note to me in the chat if you haven’t shared your independent background with us yet</a:t>
            </a:r>
            <a:endParaRPr lang="en-US" dirty="0"/>
          </a:p>
          <a:p>
            <a:endParaRPr lang="en-US" baseline="0" dirty="0"/>
          </a:p>
        </p:txBody>
      </p:sp>
      <p:sp>
        <p:nvSpPr>
          <p:cNvPr id="4" name="Slide Number Placeholder 3"/>
          <p:cNvSpPr>
            <a:spLocks noGrp="1"/>
          </p:cNvSpPr>
          <p:nvPr>
            <p:ph type="sldNum" sz="quarter" idx="10"/>
          </p:nvPr>
        </p:nvSpPr>
        <p:spPr/>
        <p:txBody>
          <a:bodyPr/>
          <a:lstStyle/>
          <a:p>
            <a:fld id="{1A032F50-0B60-B34B-8422-4E195A5AE2C1}" type="slidenum">
              <a:rPr lang="en-US" smtClean="0"/>
              <a:t>16</a:t>
            </a:fld>
            <a:endParaRPr lang="en-US"/>
          </a:p>
        </p:txBody>
      </p:sp>
    </p:spTree>
    <p:extLst>
      <p:ext uri="{BB962C8B-B14F-4D97-AF65-F5344CB8AC3E}">
        <p14:creationId xmlns:p14="http://schemas.microsoft.com/office/powerpoint/2010/main" val="285816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32F50-0B60-B34B-8422-4E195A5AE2C1}" type="slidenum">
              <a:rPr lang="en-US" smtClean="0"/>
              <a:t>8</a:t>
            </a:fld>
            <a:endParaRPr lang="en-US"/>
          </a:p>
        </p:txBody>
      </p:sp>
    </p:spTree>
    <p:extLst>
      <p:ext uri="{BB962C8B-B14F-4D97-AF65-F5344CB8AC3E}">
        <p14:creationId xmlns:p14="http://schemas.microsoft.com/office/powerpoint/2010/main" val="205654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oxima Nova"/>
                <a:ea typeface="Calibri" panose="020F0502020204030204" pitchFamily="34" charset="0"/>
              </a:rPr>
              <a:t>For Professionals there usually is a level of psychoeducation, collaboration, and empowerment when working with clients but when working with our students definitely focus on the collaboration and empowerment elements. The panel covers well how you can navigate a conversation about trauma (16:15), listening and holding space for them to share what they need to. I would </a:t>
            </a:r>
            <a:r>
              <a:rPr lang="en-US" sz="1200" dirty="0" err="1">
                <a:latin typeface="Proxima Nova"/>
                <a:ea typeface="Calibri" panose="020F0502020204030204" pitchFamily="34" charset="0"/>
              </a:rPr>
              <a:t>definelty</a:t>
            </a:r>
            <a:r>
              <a:rPr lang="en-US" sz="1200" dirty="0">
                <a:latin typeface="Proxima Nova"/>
                <a:ea typeface="Calibri" panose="020F0502020204030204" pitchFamily="34" charset="0"/>
              </a:rPr>
              <a:t> re-watch that part of the panel if you feel like you need to because what the mentors shared was spot on. </a:t>
            </a:r>
          </a:p>
          <a:p>
            <a:endParaRPr lang="en-US" dirty="0"/>
          </a:p>
        </p:txBody>
      </p:sp>
      <p:sp>
        <p:nvSpPr>
          <p:cNvPr id="4" name="Slide Number Placeholder 3"/>
          <p:cNvSpPr>
            <a:spLocks noGrp="1"/>
          </p:cNvSpPr>
          <p:nvPr>
            <p:ph type="sldNum" sz="quarter" idx="10"/>
          </p:nvPr>
        </p:nvSpPr>
        <p:spPr/>
        <p:txBody>
          <a:bodyPr/>
          <a:lstStyle/>
          <a:p>
            <a:fld id="{1A032F50-0B60-B34B-8422-4E195A5AE2C1}" type="slidenum">
              <a:rPr lang="en-US" smtClean="0"/>
              <a:t>9</a:t>
            </a:fld>
            <a:endParaRPr lang="en-US"/>
          </a:p>
        </p:txBody>
      </p:sp>
    </p:spTree>
    <p:extLst>
      <p:ext uri="{BB962C8B-B14F-4D97-AF65-F5344CB8AC3E}">
        <p14:creationId xmlns:p14="http://schemas.microsoft.com/office/powerpoint/2010/main" val="269744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32F50-0B60-B34B-8422-4E195A5AE2C1}" type="slidenum">
              <a:rPr lang="en-US" smtClean="0"/>
              <a:t>10</a:t>
            </a:fld>
            <a:endParaRPr lang="en-US"/>
          </a:p>
        </p:txBody>
      </p:sp>
    </p:spTree>
    <p:extLst>
      <p:ext uri="{BB962C8B-B14F-4D97-AF65-F5344CB8AC3E}">
        <p14:creationId xmlns:p14="http://schemas.microsoft.com/office/powerpoint/2010/main" val="383144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32F50-0B60-B34B-8422-4E195A5AE2C1}" type="slidenum">
              <a:rPr lang="en-US" smtClean="0"/>
              <a:t>11</a:t>
            </a:fld>
            <a:endParaRPr lang="en-US"/>
          </a:p>
        </p:txBody>
      </p:sp>
    </p:spTree>
    <p:extLst>
      <p:ext uri="{BB962C8B-B14F-4D97-AF65-F5344CB8AC3E}">
        <p14:creationId xmlns:p14="http://schemas.microsoft.com/office/powerpoint/2010/main" val="399716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private note to me in the chat if you haven’t shared your independent background with us yet</a:t>
            </a:r>
            <a:endParaRPr lang="en-US" dirty="0"/>
          </a:p>
          <a:p>
            <a:endParaRPr lang="en-US" baseline="0" dirty="0"/>
          </a:p>
        </p:txBody>
      </p:sp>
      <p:sp>
        <p:nvSpPr>
          <p:cNvPr id="4" name="Slide Number Placeholder 3"/>
          <p:cNvSpPr>
            <a:spLocks noGrp="1"/>
          </p:cNvSpPr>
          <p:nvPr>
            <p:ph type="sldNum" sz="quarter" idx="10"/>
          </p:nvPr>
        </p:nvSpPr>
        <p:spPr/>
        <p:txBody>
          <a:bodyPr/>
          <a:lstStyle/>
          <a:p>
            <a:fld id="{1A032F50-0B60-B34B-8422-4E195A5AE2C1}" type="slidenum">
              <a:rPr lang="en-US" smtClean="0"/>
              <a:t>12</a:t>
            </a:fld>
            <a:endParaRPr lang="en-US"/>
          </a:p>
        </p:txBody>
      </p:sp>
    </p:spTree>
    <p:extLst>
      <p:ext uri="{BB962C8B-B14F-4D97-AF65-F5344CB8AC3E}">
        <p14:creationId xmlns:p14="http://schemas.microsoft.com/office/powerpoint/2010/main" val="180309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private note to me in the chat if you haven’t shared your independent background with us yet</a:t>
            </a:r>
            <a:endParaRPr lang="en-US" dirty="0"/>
          </a:p>
          <a:p>
            <a:endParaRPr lang="en-US" baseline="0" dirty="0"/>
          </a:p>
        </p:txBody>
      </p:sp>
      <p:sp>
        <p:nvSpPr>
          <p:cNvPr id="4" name="Slide Number Placeholder 3"/>
          <p:cNvSpPr>
            <a:spLocks noGrp="1"/>
          </p:cNvSpPr>
          <p:nvPr>
            <p:ph type="sldNum" sz="quarter" idx="10"/>
          </p:nvPr>
        </p:nvSpPr>
        <p:spPr/>
        <p:txBody>
          <a:bodyPr/>
          <a:lstStyle/>
          <a:p>
            <a:fld id="{1A032F50-0B60-B34B-8422-4E195A5AE2C1}" type="slidenum">
              <a:rPr lang="en-US" smtClean="0"/>
              <a:t>13</a:t>
            </a:fld>
            <a:endParaRPr lang="en-US"/>
          </a:p>
        </p:txBody>
      </p:sp>
    </p:spTree>
    <p:extLst>
      <p:ext uri="{BB962C8B-B14F-4D97-AF65-F5344CB8AC3E}">
        <p14:creationId xmlns:p14="http://schemas.microsoft.com/office/powerpoint/2010/main" val="344056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private note to me in the chat if you haven’t shared your independent background with us yet</a:t>
            </a:r>
            <a:endParaRPr lang="en-US" dirty="0"/>
          </a:p>
          <a:p>
            <a:endParaRPr lang="en-US" baseline="0" dirty="0"/>
          </a:p>
        </p:txBody>
      </p:sp>
      <p:sp>
        <p:nvSpPr>
          <p:cNvPr id="4" name="Slide Number Placeholder 3"/>
          <p:cNvSpPr>
            <a:spLocks noGrp="1"/>
          </p:cNvSpPr>
          <p:nvPr>
            <p:ph type="sldNum" sz="quarter" idx="10"/>
          </p:nvPr>
        </p:nvSpPr>
        <p:spPr/>
        <p:txBody>
          <a:bodyPr/>
          <a:lstStyle/>
          <a:p>
            <a:fld id="{1A032F50-0B60-B34B-8422-4E195A5AE2C1}" type="slidenum">
              <a:rPr lang="en-US" smtClean="0"/>
              <a:t>14</a:t>
            </a:fld>
            <a:endParaRPr lang="en-US"/>
          </a:p>
        </p:txBody>
      </p:sp>
    </p:spTree>
    <p:extLst>
      <p:ext uri="{BB962C8B-B14F-4D97-AF65-F5344CB8AC3E}">
        <p14:creationId xmlns:p14="http://schemas.microsoft.com/office/powerpoint/2010/main" val="420481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hear from your mentor the first week of classes</a:t>
            </a:r>
          </a:p>
        </p:txBody>
      </p:sp>
      <p:sp>
        <p:nvSpPr>
          <p:cNvPr id="4" name="Slide Number Placeholder 3"/>
          <p:cNvSpPr>
            <a:spLocks noGrp="1"/>
          </p:cNvSpPr>
          <p:nvPr>
            <p:ph type="sldNum" sz="quarter" idx="10"/>
          </p:nvPr>
        </p:nvSpPr>
        <p:spPr/>
        <p:txBody>
          <a:bodyPr/>
          <a:lstStyle/>
          <a:p>
            <a:fld id="{1A032F50-0B60-B34B-8422-4E195A5AE2C1}" type="slidenum">
              <a:rPr lang="en-US" smtClean="0"/>
              <a:t>15</a:t>
            </a:fld>
            <a:endParaRPr lang="en-US"/>
          </a:p>
        </p:txBody>
      </p:sp>
    </p:spTree>
    <p:extLst>
      <p:ext uri="{BB962C8B-B14F-4D97-AF65-F5344CB8AC3E}">
        <p14:creationId xmlns:p14="http://schemas.microsoft.com/office/powerpoint/2010/main" val="400429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93100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661993"/>
          </a:xfrm>
        </p:spPr>
        <p:txBody>
          <a:bodyPr anchor="t" anchorCtr="0"/>
          <a:lstStyle>
            <a:lvl1pPr>
              <a:defRPr sz="4800"/>
            </a:lvl1pPr>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661993"/>
          </a:xfrm>
        </p:spPr>
        <p:txBody>
          <a:bodyPr anchor="t" anchorCtr="0"/>
          <a:lstStyle>
            <a:lvl1pPr>
              <a:defRPr sz="4800"/>
            </a:lvl1pPr>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1657861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tx2"/>
                </a:solidFill>
                <a:latin typeface="Vitesse Light" charset="0"/>
                <a:ea typeface="Vitesse Light" charset="0"/>
                <a:cs typeface="Vitesse Light" charset="0"/>
              </a:rPr>
              <a:t>Thank you</a:t>
            </a: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1303660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163551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2471551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37455938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24523811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19128904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20755711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37964038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26532974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3460553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22979505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290480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extLst>
      <p:ext uri="{BB962C8B-B14F-4D97-AF65-F5344CB8AC3E}">
        <p14:creationId xmlns:p14="http://schemas.microsoft.com/office/powerpoint/2010/main" val="21409187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827285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661993"/>
          </a:xfrm>
        </p:spPr>
        <p:txBody>
          <a:bodyPr anchor="t" anchorCtr="0"/>
          <a:lstStyle>
            <a:lvl1pPr>
              <a:defRPr sz="4800"/>
            </a:lvl1pPr>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37059305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661993"/>
          </a:xfrm>
        </p:spPr>
        <p:txBody>
          <a:bodyPr anchor="t" anchorCtr="0"/>
          <a:lstStyle>
            <a:lvl1pPr>
              <a:defRPr sz="4800"/>
            </a:lvl1pPr>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8892320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12432594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31150664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4677845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9744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22098087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226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18663312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extLst>
      <p:ext uri="{BB962C8B-B14F-4D97-AF65-F5344CB8AC3E}">
        <p14:creationId xmlns:p14="http://schemas.microsoft.com/office/powerpoint/2010/main" val="27452731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tx2"/>
                </a:solidFill>
                <a:latin typeface="Vitesse Light" charset="0"/>
                <a:ea typeface="Vitesse Light" charset="0"/>
                <a:cs typeface="Vitesse Light" charset="0"/>
              </a:rPr>
              <a:t>Thank you</a:t>
            </a: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42558464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93565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9" r:id="rId3"/>
    <p:sldLayoutId id="2147483690" r:id="rId4"/>
    <p:sldLayoutId id="2147483665" r:id="rId5"/>
    <p:sldLayoutId id="2147483679" r:id="rId6"/>
    <p:sldLayoutId id="2147483649" r:id="rId7"/>
    <p:sldLayoutId id="2147483666" r:id="rId8"/>
    <p:sldLayoutId id="2147483668" r:id="rId9"/>
    <p:sldLayoutId id="2147483683" r:id="rId10"/>
    <p:sldLayoutId id="2147483687" r:id="rId11"/>
    <p:sldLayoutId id="2147483688" r:id="rId12"/>
    <p:sldLayoutId id="2147483669" r:id="rId13"/>
    <p:sldLayoutId id="2147483650" r:id="rId14"/>
    <p:sldLayoutId id="2147483686" r:id="rId15"/>
    <p:sldLayoutId id="2147483661" r:id="rId16"/>
    <p:sldLayoutId id="2147483680" r:id="rId17"/>
    <p:sldLayoutId id="2147483670" r:id="rId18"/>
    <p:sldLayoutId id="2147483681" r:id="rId19"/>
    <p:sldLayoutId id="2147483691" r:id="rId20"/>
    <p:sldLayoutId id="2147483682" r:id="rId21"/>
    <p:sldLayoutId id="2147483677" r:id="rId22"/>
    <p:sldLayoutId id="2147483692" r:id="rId23"/>
    <p:sldLayoutId id="2147483672" r:id="rId24"/>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99614" rtl="0" eaLnBrk="1" latinLnBrk="0" hangingPunct="1">
        <a:spcBef>
          <a:spcPct val="0"/>
        </a:spcBef>
        <a:buNone/>
        <a:defRPr sz="5400" b="0" i="0" kern="1200">
          <a:solidFill>
            <a:schemeClr val="tx2"/>
          </a:solidFill>
          <a:latin typeface="Vitesse Light" charset="0"/>
          <a:ea typeface="Vitesse Light" charset="0"/>
          <a:cs typeface="Vitesse Light"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206262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99614" rtl="0" eaLnBrk="1" latinLnBrk="0" hangingPunct="1">
        <a:spcBef>
          <a:spcPct val="0"/>
        </a:spcBef>
        <a:buNone/>
        <a:defRPr sz="5400" b="0" i="0" kern="1200">
          <a:solidFill>
            <a:schemeClr val="tx2"/>
          </a:solidFill>
          <a:latin typeface="Vitesse Light" charset="0"/>
          <a:ea typeface="Vitesse Light" charset="0"/>
          <a:cs typeface="Vitesse Light"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nl.gov/compsci/dei-council.php"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hyperlink" Target="https://drive.google.com/file/d/1w7yo6ljyS0pnvEO-BOrE7Aohmaa9n5Jf/view" TargetMode="External"/><Relationship Id="rId4" Type="http://schemas.openxmlformats.org/officeDocument/2006/relationships/hyperlink" Target="https://www.relias.com/topic/trauma-informed-car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74700" y="1089235"/>
            <a:ext cx="5861050" cy="3903540"/>
          </a:xfrm>
          <a:prstGeom prst="rect">
            <a:avLst/>
          </a:prstGeom>
        </p:spPr>
      </p:pic>
      <p:sp>
        <p:nvSpPr>
          <p:cNvPr id="6" name="Text Placeholder 5"/>
          <p:cNvSpPr>
            <a:spLocks noGrp="1"/>
          </p:cNvSpPr>
          <p:nvPr>
            <p:ph type="body" sz="quarter" idx="12"/>
          </p:nvPr>
        </p:nvSpPr>
        <p:spPr>
          <a:xfrm>
            <a:off x="499269" y="367947"/>
            <a:ext cx="6367462" cy="721288"/>
          </a:xfrm>
        </p:spPr>
        <p:txBody>
          <a:bodyPr/>
          <a:lstStyle/>
          <a:p>
            <a:pPr algn="ctr"/>
            <a:r>
              <a:rPr lang="en-US" sz="3200" b="1" dirty="0">
                <a:solidFill>
                  <a:schemeClr val="bg2"/>
                </a:solidFill>
                <a:effectLst>
                  <a:outerShdw blurRad="38100" dist="38100" dir="2700000" algn="tl">
                    <a:srgbClr val="000000">
                      <a:alpha val="43137"/>
                    </a:srgbClr>
                  </a:outerShdw>
                </a:effectLst>
              </a:rPr>
              <a:t>Fostering Success Program</a:t>
            </a:r>
          </a:p>
        </p:txBody>
      </p:sp>
      <p:sp>
        <p:nvSpPr>
          <p:cNvPr id="5" name="Text Placeholder 2">
            <a:extLst>
              <a:ext uri="{FF2B5EF4-FFF2-40B4-BE49-F238E27FC236}">
                <a16:creationId xmlns:a16="http://schemas.microsoft.com/office/drawing/2014/main" id="{42D53183-E06D-486D-90B1-32A9F23A3021}"/>
              </a:ext>
            </a:extLst>
          </p:cNvPr>
          <p:cNvSpPr txBox="1">
            <a:spLocks/>
          </p:cNvSpPr>
          <p:nvPr/>
        </p:nvSpPr>
        <p:spPr>
          <a:xfrm>
            <a:off x="454712" y="5246529"/>
            <a:ext cx="8843400" cy="2315252"/>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marR="0" lvl="0" indent="0" algn="l" defTabSz="699614" rtl="0" eaLnBrk="1" fontAlgn="auto" latinLnBrk="0" hangingPunct="1">
              <a:lnSpc>
                <a:spcPct val="120000"/>
              </a:lnSpc>
              <a:spcBef>
                <a:spcPts val="600"/>
              </a:spcBef>
              <a:spcAft>
                <a:spcPts val="600"/>
              </a:spcAft>
              <a:buClrTx/>
              <a:buSzTx/>
              <a:buFont typeface="Arial"/>
              <a:buNone/>
              <a:tabLst/>
              <a:defRPr/>
            </a:pPr>
            <a:r>
              <a:rPr kumimoji="0" lang="en-US" sz="2400" b="0" i="0" u="none" strike="noStrike" kern="1200" cap="none" spc="0" normalizeH="0" baseline="0" noProof="0" dirty="0">
                <a:ln>
                  <a:noFill/>
                </a:ln>
                <a:solidFill>
                  <a:srgbClr val="FFFFFF"/>
                </a:solidFill>
                <a:effectLst/>
                <a:uLnTx/>
                <a:uFillTx/>
                <a:latin typeface="Proxima Nova" charset="0"/>
              </a:rPr>
              <a:t>Introductions</a:t>
            </a:r>
          </a:p>
          <a:p>
            <a:pPr marL="524712" marR="0" lvl="0" indent="-524712" algn="l" defTabSz="699614" rtl="0" eaLnBrk="1" fontAlgn="auto" latinLnBrk="0" hangingPunct="1">
              <a:lnSpc>
                <a:spcPct val="120000"/>
              </a:lnSpc>
              <a:spcBef>
                <a:spcPts val="600"/>
              </a:spcBef>
              <a:spcAft>
                <a:spcPts val="600"/>
              </a:spcAft>
              <a:buClrTx/>
              <a:buSzTx/>
              <a:buFont typeface="Arial"/>
              <a:buChar char="•"/>
              <a:tabLst/>
              <a:defRPr/>
            </a:pPr>
            <a:r>
              <a:rPr lang="en-US" sz="2400" dirty="0">
                <a:solidFill>
                  <a:srgbClr val="FFFFFF"/>
                </a:solidFill>
              </a:rPr>
              <a:t>Name</a:t>
            </a:r>
          </a:p>
          <a:p>
            <a:pPr marL="524712" marR="0" lvl="0" indent="-524712" algn="l" defTabSz="699614" rtl="0" eaLnBrk="1" fontAlgn="auto" latinLnBrk="0" hangingPunct="1">
              <a:lnSpc>
                <a:spcPct val="120000"/>
              </a:lnSpc>
              <a:spcBef>
                <a:spcPts val="600"/>
              </a:spcBef>
              <a:spcAft>
                <a:spcPts val="60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roxima Nova" charset="0"/>
              </a:rPr>
              <a:t>Pronouns</a:t>
            </a:r>
          </a:p>
        </p:txBody>
      </p:sp>
    </p:spTree>
    <p:extLst>
      <p:ext uri="{BB962C8B-B14F-4D97-AF65-F5344CB8AC3E}">
        <p14:creationId xmlns:p14="http://schemas.microsoft.com/office/powerpoint/2010/main" val="4569904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58" y="295391"/>
            <a:ext cx="13817600" cy="644296"/>
          </a:xfrm>
        </p:spPr>
        <p:txBody>
          <a:bodyPr/>
          <a:lstStyle/>
          <a:p>
            <a:pPr algn="ctr"/>
            <a:r>
              <a:rPr lang="en-US" dirty="0"/>
              <a:t>Motivational Interviewing</a:t>
            </a:r>
            <a:endParaRPr lang="en-US" sz="4400" dirty="0"/>
          </a:p>
        </p:txBody>
      </p:sp>
      <p:sp>
        <p:nvSpPr>
          <p:cNvPr id="9" name="Text Placeholder 2">
            <a:extLst>
              <a:ext uri="{FF2B5EF4-FFF2-40B4-BE49-F238E27FC236}">
                <a16:creationId xmlns:a16="http://schemas.microsoft.com/office/drawing/2014/main" id="{F72C0130-6113-467E-BBD5-CE7890878AAB}"/>
              </a:ext>
            </a:extLst>
          </p:cNvPr>
          <p:cNvSpPr txBox="1">
            <a:spLocks/>
          </p:cNvSpPr>
          <p:nvPr/>
        </p:nvSpPr>
        <p:spPr>
          <a:xfrm>
            <a:off x="763908" y="1342162"/>
            <a:ext cx="12824038" cy="5562517"/>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endParaRPr lang="en-US" dirty="0"/>
          </a:p>
          <a:p>
            <a:endParaRPr lang="en-US" sz="2400" dirty="0">
              <a:latin typeface="Proxima Nova"/>
              <a:ea typeface="Calibri" panose="020F0502020204030204" pitchFamily="34" charset="0"/>
            </a:endParaRPr>
          </a:p>
          <a:p>
            <a:endParaRPr lang="en-US" sz="2400" dirty="0">
              <a:effectLst/>
              <a:latin typeface="Proxima Nova"/>
              <a:ea typeface="Calibri" panose="020F0502020204030204" pitchFamily="34" charset="0"/>
            </a:endParaRPr>
          </a:p>
          <a:p>
            <a:endParaRPr lang="en-US" sz="2400" dirty="0"/>
          </a:p>
          <a:p>
            <a:endParaRPr lang="en-US" sz="2400" dirty="0"/>
          </a:p>
          <a:p>
            <a:pPr marL="699614" lvl="1" indent="0">
              <a:buNone/>
            </a:pPr>
            <a:endParaRPr lang="en-US" dirty="0"/>
          </a:p>
        </p:txBody>
      </p:sp>
      <p:sp>
        <p:nvSpPr>
          <p:cNvPr id="5" name="TextBox 4">
            <a:extLst>
              <a:ext uri="{FF2B5EF4-FFF2-40B4-BE49-F238E27FC236}">
                <a16:creationId xmlns:a16="http://schemas.microsoft.com/office/drawing/2014/main" id="{2590DAAD-9E1C-5043-F91F-2A9823EA4BEB}"/>
              </a:ext>
            </a:extLst>
          </p:cNvPr>
          <p:cNvSpPr txBox="1"/>
          <p:nvPr/>
        </p:nvSpPr>
        <p:spPr>
          <a:xfrm>
            <a:off x="3447048" y="3686145"/>
            <a:ext cx="6942220" cy="400110"/>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55A493EB-659F-CF25-6FB2-38D19442E799}"/>
              </a:ext>
            </a:extLst>
          </p:cNvPr>
          <p:cNvSpPr txBox="1"/>
          <p:nvPr/>
        </p:nvSpPr>
        <p:spPr>
          <a:xfrm>
            <a:off x="3447048" y="3686145"/>
            <a:ext cx="6942220" cy="400110"/>
          </a:xfrm>
          <a:prstGeom prst="rect">
            <a:avLst/>
          </a:prstGeom>
          <a:noFill/>
        </p:spPr>
        <p:txBody>
          <a:bodyPr wrap="square">
            <a:spAutoFit/>
          </a:bodyPr>
          <a:lstStyle/>
          <a:p>
            <a:r>
              <a:rPr lang="en-US" dirty="0"/>
              <a:t> </a:t>
            </a:r>
            <a:r>
              <a:rPr lang="en-US" b="0" dirty="0">
                <a:effectLst/>
              </a:rPr>
              <a:t> </a:t>
            </a:r>
            <a:endParaRPr lang="en-US" dirty="0"/>
          </a:p>
        </p:txBody>
      </p:sp>
      <p:sp>
        <p:nvSpPr>
          <p:cNvPr id="10" name="TextBox 9">
            <a:extLst>
              <a:ext uri="{FF2B5EF4-FFF2-40B4-BE49-F238E27FC236}">
                <a16:creationId xmlns:a16="http://schemas.microsoft.com/office/drawing/2014/main" id="{246686CB-4B10-A286-8F5B-551909537668}"/>
              </a:ext>
            </a:extLst>
          </p:cNvPr>
          <p:cNvSpPr txBox="1"/>
          <p:nvPr/>
        </p:nvSpPr>
        <p:spPr>
          <a:xfrm>
            <a:off x="3447048" y="3686145"/>
            <a:ext cx="6942220" cy="400110"/>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D62F0265-CC24-0F3C-00D4-3E951210B3CB}"/>
              </a:ext>
            </a:extLst>
          </p:cNvPr>
          <p:cNvSpPr txBox="1"/>
          <p:nvPr/>
        </p:nvSpPr>
        <p:spPr>
          <a:xfrm>
            <a:off x="3447048" y="3686145"/>
            <a:ext cx="6942220" cy="400110"/>
          </a:xfrm>
          <a:prstGeom prst="rect">
            <a:avLst/>
          </a:prstGeom>
          <a:noFill/>
        </p:spPr>
        <p:txBody>
          <a:bodyPr wrap="square">
            <a:spAutoFit/>
          </a:bodyPr>
          <a:lstStyle/>
          <a:p>
            <a:r>
              <a:rPr lang="en-US" dirty="0"/>
              <a:t> </a:t>
            </a:r>
            <a:r>
              <a:rPr lang="en-US" b="0" dirty="0">
                <a:effectLst/>
              </a:rPr>
              <a:t> </a:t>
            </a:r>
            <a:endParaRPr lang="en-US" dirty="0"/>
          </a:p>
        </p:txBody>
      </p:sp>
      <p:sp>
        <p:nvSpPr>
          <p:cNvPr id="20" name="TextBox 19">
            <a:extLst>
              <a:ext uri="{FF2B5EF4-FFF2-40B4-BE49-F238E27FC236}">
                <a16:creationId xmlns:a16="http://schemas.microsoft.com/office/drawing/2014/main" id="{ECF06FC2-DA3A-2288-783D-CC95560B5B7D}"/>
              </a:ext>
            </a:extLst>
          </p:cNvPr>
          <p:cNvSpPr txBox="1"/>
          <p:nvPr/>
        </p:nvSpPr>
        <p:spPr>
          <a:xfrm>
            <a:off x="381954" y="939686"/>
            <a:ext cx="13053692" cy="683264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roxima Nova"/>
                <a:ea typeface="Calibri" panose="020F0502020204030204" pitchFamily="34" charset="0"/>
              </a:rPr>
              <a:t>Kori’s response to the same question, “How do you navigate conversations when a mentee share sensitive information?”  touches on motivational interviewing. </a:t>
            </a:r>
          </a:p>
          <a:p>
            <a:pPr marL="342900" indent="-342900">
              <a:buFont typeface="Arial" panose="020B0604020202020204" pitchFamily="34" charset="0"/>
              <a:buChar char="•"/>
            </a:pPr>
            <a:endParaRPr lang="en-US" sz="2400" dirty="0">
              <a:latin typeface="Proxima Nova"/>
              <a:ea typeface="Calibri" panose="020F0502020204030204" pitchFamily="34" charset="0"/>
            </a:endParaRPr>
          </a:p>
          <a:p>
            <a:pPr marL="342900" indent="-342900">
              <a:buFont typeface="Arial" panose="020B0604020202020204" pitchFamily="34" charset="0"/>
              <a:buChar char="•"/>
            </a:pPr>
            <a:r>
              <a:rPr lang="en-US" sz="2400" dirty="0">
                <a:latin typeface="Proxima Nova"/>
                <a:ea typeface="Calibri" panose="020F0502020204030204" pitchFamily="34" charset="0"/>
              </a:rPr>
              <a:t>You are practicing MI when you use OARS (Miller &amp; Rollnick, 1991).</a:t>
            </a:r>
          </a:p>
          <a:p>
            <a:pPr marL="852192" lvl="1" indent="-342900">
              <a:buFont typeface="Arial" panose="020B0604020202020204" pitchFamily="34" charset="0"/>
              <a:buChar char="•"/>
            </a:pPr>
            <a:r>
              <a:rPr lang="en-US" sz="2300" dirty="0"/>
              <a:t>Open (rather than closed) questions:</a:t>
            </a:r>
          </a:p>
          <a:p>
            <a:pPr marL="1361486" lvl="2" indent="-342900">
              <a:buFont typeface="Arial" panose="020B0604020202020204" pitchFamily="34" charset="0"/>
              <a:buChar char="•"/>
            </a:pPr>
            <a:r>
              <a:rPr lang="en-US" sz="2300" dirty="0"/>
              <a:t>“How do you feel about that?” (open) versus “Did that make you mad?” (closed)</a:t>
            </a:r>
          </a:p>
          <a:p>
            <a:pPr marL="852192" lvl="1" indent="-342900">
              <a:buFont typeface="Arial" panose="020B0604020202020204" pitchFamily="34" charset="0"/>
              <a:buChar char="•"/>
            </a:pPr>
            <a:r>
              <a:rPr lang="en-US" sz="2300" dirty="0"/>
              <a:t>Affirmations (for positive reinforcement): </a:t>
            </a:r>
          </a:p>
          <a:p>
            <a:pPr marL="1361486" lvl="2" indent="-342900">
              <a:buFont typeface="Arial" panose="020B0604020202020204" pitchFamily="34" charset="0"/>
              <a:buChar char="•"/>
            </a:pPr>
            <a:r>
              <a:rPr lang="en-US" sz="2300" dirty="0"/>
              <a:t>“You’re doing a good job of keeping your appointments.” </a:t>
            </a:r>
          </a:p>
          <a:p>
            <a:pPr marL="1361486" lvl="2" indent="-342900">
              <a:buFont typeface="Arial" panose="020B0604020202020204" pitchFamily="34" charset="0"/>
              <a:buChar char="•"/>
            </a:pPr>
            <a:r>
              <a:rPr lang="en-US" sz="2300" dirty="0"/>
              <a:t>“Congratulations on taking your medications regularly – that can be difficult for many people!” </a:t>
            </a:r>
          </a:p>
          <a:p>
            <a:pPr marL="852192" lvl="1" indent="-342900">
              <a:buFont typeface="Arial" panose="020B0604020202020204" pitchFamily="34" charset="0"/>
              <a:buChar char="•"/>
            </a:pPr>
            <a:r>
              <a:rPr lang="en-US" sz="2300" dirty="0"/>
              <a:t>Reflections (repeat, rephrase, paraphrase):</a:t>
            </a:r>
          </a:p>
          <a:p>
            <a:pPr marL="1361486" lvl="2" indent="-342900">
              <a:buFont typeface="Arial" panose="020B0604020202020204" pitchFamily="34" charset="0"/>
              <a:buChar char="•"/>
            </a:pPr>
            <a:r>
              <a:rPr lang="en-US" sz="2300" dirty="0"/>
              <a:t> “It sounds like you are worried about your headaches.”</a:t>
            </a:r>
          </a:p>
          <a:p>
            <a:pPr marL="1361486" lvl="2" indent="-342900">
              <a:buFont typeface="Arial" panose="020B0604020202020204" pitchFamily="34" charset="0"/>
              <a:buChar char="•"/>
            </a:pPr>
            <a:r>
              <a:rPr lang="en-US" sz="2300" dirty="0"/>
              <a:t>“Are you saying that you are afraid to ask your partner to use condoms?” </a:t>
            </a:r>
          </a:p>
          <a:p>
            <a:pPr marL="852192" lvl="1" indent="-342900">
              <a:buFont typeface="Arial" panose="020B0604020202020204" pitchFamily="34" charset="0"/>
              <a:buChar char="•"/>
            </a:pPr>
            <a:r>
              <a:rPr lang="en-US" sz="2300" dirty="0"/>
              <a:t>Summary (2 or 3 key points raised by the student): </a:t>
            </a:r>
          </a:p>
          <a:p>
            <a:pPr marL="1361486" lvl="2" indent="-342900">
              <a:buFont typeface="Arial" panose="020B0604020202020204" pitchFamily="34" charset="0"/>
              <a:buChar char="•"/>
            </a:pPr>
            <a:r>
              <a:rPr lang="en-US" sz="2300" dirty="0"/>
              <a:t>“So the main things you want to do today are to fill your prescription and find out about the support group.”</a:t>
            </a:r>
          </a:p>
          <a:p>
            <a:pPr marL="1361486" lvl="2" indent="-342900">
              <a:buFont typeface="Arial" panose="020B0604020202020204" pitchFamily="34" charset="0"/>
              <a:buChar char="•"/>
            </a:pPr>
            <a:r>
              <a:rPr lang="en-US" sz="2300" dirty="0"/>
              <a:t>“It looks like we have your new exercise plan in place and you will start with Step 1 tomorrow.”</a:t>
            </a:r>
            <a:endParaRPr lang="en-US" sz="2300" dirty="0">
              <a:latin typeface="Proxima Nova"/>
              <a:ea typeface="Calibri" panose="020F0502020204030204" pitchFamily="34" charset="0"/>
            </a:endParaRPr>
          </a:p>
          <a:p>
            <a:pPr marL="342900" indent="-342900">
              <a:buFont typeface="Arial" panose="020B0604020202020204" pitchFamily="34" charset="0"/>
              <a:buChar char="•"/>
            </a:pPr>
            <a:endParaRPr lang="en-US" dirty="0">
              <a:latin typeface="Proxima Nova"/>
              <a:ea typeface="Calibri" panose="020F0502020204030204" pitchFamily="34" charset="0"/>
            </a:endParaRPr>
          </a:p>
        </p:txBody>
      </p:sp>
    </p:spTree>
    <p:extLst>
      <p:ext uri="{BB962C8B-B14F-4D97-AF65-F5344CB8AC3E}">
        <p14:creationId xmlns:p14="http://schemas.microsoft.com/office/powerpoint/2010/main" val="17864735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4062"/>
            <a:ext cx="13817600" cy="1015663"/>
          </a:xfrm>
        </p:spPr>
        <p:txBody>
          <a:bodyPr/>
          <a:lstStyle/>
          <a:p>
            <a:pPr algn="ctr"/>
            <a:r>
              <a:rPr lang="en-US" dirty="0"/>
              <a:t>Motivational Interviewing</a:t>
            </a:r>
            <a:endParaRPr lang="en-US" sz="4400" dirty="0"/>
          </a:p>
        </p:txBody>
      </p:sp>
      <p:sp>
        <p:nvSpPr>
          <p:cNvPr id="9" name="Text Placeholder 2">
            <a:extLst>
              <a:ext uri="{FF2B5EF4-FFF2-40B4-BE49-F238E27FC236}">
                <a16:creationId xmlns:a16="http://schemas.microsoft.com/office/drawing/2014/main" id="{F72C0130-6113-467E-BBD5-CE7890878AAB}"/>
              </a:ext>
            </a:extLst>
          </p:cNvPr>
          <p:cNvSpPr txBox="1">
            <a:spLocks/>
          </p:cNvSpPr>
          <p:nvPr/>
        </p:nvSpPr>
        <p:spPr>
          <a:xfrm>
            <a:off x="763908" y="1342162"/>
            <a:ext cx="12824038" cy="5562517"/>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endParaRPr lang="en-US" dirty="0"/>
          </a:p>
          <a:p>
            <a:endParaRPr lang="en-US" sz="2400" dirty="0">
              <a:latin typeface="Proxima Nova"/>
              <a:ea typeface="Calibri" panose="020F0502020204030204" pitchFamily="34" charset="0"/>
            </a:endParaRPr>
          </a:p>
          <a:p>
            <a:endParaRPr lang="en-US" sz="2400" dirty="0">
              <a:effectLst/>
              <a:latin typeface="Proxima Nova"/>
              <a:ea typeface="Calibri" panose="020F0502020204030204" pitchFamily="34" charset="0"/>
            </a:endParaRPr>
          </a:p>
          <a:p>
            <a:endParaRPr lang="en-US" sz="2400" dirty="0"/>
          </a:p>
          <a:p>
            <a:endParaRPr lang="en-US" sz="2400" dirty="0"/>
          </a:p>
          <a:p>
            <a:pPr marL="699614" lvl="1" indent="0">
              <a:buNone/>
            </a:pPr>
            <a:endParaRPr lang="en-US" dirty="0"/>
          </a:p>
        </p:txBody>
      </p:sp>
      <p:sp>
        <p:nvSpPr>
          <p:cNvPr id="5" name="TextBox 4">
            <a:extLst>
              <a:ext uri="{FF2B5EF4-FFF2-40B4-BE49-F238E27FC236}">
                <a16:creationId xmlns:a16="http://schemas.microsoft.com/office/drawing/2014/main" id="{2590DAAD-9E1C-5043-F91F-2A9823EA4BEB}"/>
              </a:ext>
            </a:extLst>
          </p:cNvPr>
          <p:cNvSpPr txBox="1"/>
          <p:nvPr/>
        </p:nvSpPr>
        <p:spPr>
          <a:xfrm>
            <a:off x="3447048" y="3686145"/>
            <a:ext cx="6942220" cy="400110"/>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55A493EB-659F-CF25-6FB2-38D19442E799}"/>
              </a:ext>
            </a:extLst>
          </p:cNvPr>
          <p:cNvSpPr txBox="1"/>
          <p:nvPr/>
        </p:nvSpPr>
        <p:spPr>
          <a:xfrm>
            <a:off x="3447048" y="3686145"/>
            <a:ext cx="6942220" cy="400110"/>
          </a:xfrm>
          <a:prstGeom prst="rect">
            <a:avLst/>
          </a:prstGeom>
          <a:noFill/>
        </p:spPr>
        <p:txBody>
          <a:bodyPr wrap="square">
            <a:spAutoFit/>
          </a:bodyPr>
          <a:lstStyle/>
          <a:p>
            <a:r>
              <a:rPr lang="en-US" dirty="0"/>
              <a:t> </a:t>
            </a:r>
            <a:r>
              <a:rPr lang="en-US" b="0" dirty="0">
                <a:effectLst/>
              </a:rPr>
              <a:t> </a:t>
            </a:r>
            <a:endParaRPr lang="en-US" dirty="0"/>
          </a:p>
        </p:txBody>
      </p:sp>
      <p:sp>
        <p:nvSpPr>
          <p:cNvPr id="10" name="TextBox 9">
            <a:extLst>
              <a:ext uri="{FF2B5EF4-FFF2-40B4-BE49-F238E27FC236}">
                <a16:creationId xmlns:a16="http://schemas.microsoft.com/office/drawing/2014/main" id="{246686CB-4B10-A286-8F5B-551909537668}"/>
              </a:ext>
            </a:extLst>
          </p:cNvPr>
          <p:cNvSpPr txBox="1"/>
          <p:nvPr/>
        </p:nvSpPr>
        <p:spPr>
          <a:xfrm>
            <a:off x="3447048" y="3686145"/>
            <a:ext cx="6942220" cy="400110"/>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D62F0265-CC24-0F3C-00D4-3E951210B3CB}"/>
              </a:ext>
            </a:extLst>
          </p:cNvPr>
          <p:cNvSpPr txBox="1"/>
          <p:nvPr/>
        </p:nvSpPr>
        <p:spPr>
          <a:xfrm>
            <a:off x="3447048" y="3686145"/>
            <a:ext cx="6942220" cy="400110"/>
          </a:xfrm>
          <a:prstGeom prst="rect">
            <a:avLst/>
          </a:prstGeom>
          <a:noFill/>
        </p:spPr>
        <p:txBody>
          <a:bodyPr wrap="square">
            <a:spAutoFit/>
          </a:bodyPr>
          <a:lstStyle/>
          <a:p>
            <a:r>
              <a:rPr lang="en-US" dirty="0"/>
              <a:t> </a:t>
            </a:r>
            <a:r>
              <a:rPr lang="en-US" b="0" dirty="0">
                <a:effectLst/>
              </a:rPr>
              <a:t> </a:t>
            </a:r>
            <a:endParaRPr lang="en-US" dirty="0"/>
          </a:p>
        </p:txBody>
      </p:sp>
      <p:sp>
        <p:nvSpPr>
          <p:cNvPr id="20" name="TextBox 19">
            <a:extLst>
              <a:ext uri="{FF2B5EF4-FFF2-40B4-BE49-F238E27FC236}">
                <a16:creationId xmlns:a16="http://schemas.microsoft.com/office/drawing/2014/main" id="{ECF06FC2-DA3A-2288-783D-CC95560B5B7D}"/>
              </a:ext>
            </a:extLst>
          </p:cNvPr>
          <p:cNvSpPr txBox="1"/>
          <p:nvPr/>
        </p:nvSpPr>
        <p:spPr>
          <a:xfrm>
            <a:off x="391312" y="1712691"/>
            <a:ext cx="13053692" cy="563391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Proxima Nova"/>
                <a:ea typeface="Calibri" panose="020F0502020204030204" pitchFamily="34" charset="0"/>
              </a:rPr>
              <a:t>The spirit of motivational interviewing is trying to understand someone based in their values and what is important to them. </a:t>
            </a:r>
          </a:p>
          <a:p>
            <a:pPr marL="342900" indent="-342900">
              <a:buFont typeface="Arial" panose="020B0604020202020204" pitchFamily="34" charset="0"/>
              <a:buChar char="•"/>
            </a:pPr>
            <a:endParaRPr lang="en-US" sz="2400" dirty="0">
              <a:latin typeface="Proxima Nova"/>
              <a:ea typeface="Calibri" panose="020F0502020204030204" pitchFamily="34" charset="0"/>
            </a:endParaRPr>
          </a:p>
          <a:p>
            <a:pPr marL="1361486" lvl="2" indent="-342900">
              <a:lnSpc>
                <a:spcPct val="200000"/>
              </a:lnSpc>
              <a:buFont typeface="Courier New" panose="02070309020205020404" pitchFamily="49" charset="0"/>
              <a:buChar char="o"/>
            </a:pPr>
            <a:r>
              <a:rPr lang="en-US" sz="2400" dirty="0">
                <a:latin typeface="Proxima Nova"/>
                <a:ea typeface="Calibri" panose="020F0502020204030204" pitchFamily="34" charset="0"/>
              </a:rPr>
              <a:t>How much is this concerning you? </a:t>
            </a:r>
          </a:p>
          <a:p>
            <a:pPr marL="1361486" lvl="2" indent="-342900">
              <a:lnSpc>
                <a:spcPct val="200000"/>
              </a:lnSpc>
              <a:buFont typeface="Courier New" panose="02070309020205020404" pitchFamily="49" charset="0"/>
              <a:buChar char="o"/>
            </a:pPr>
            <a:r>
              <a:rPr lang="en-US" sz="2400" dirty="0">
                <a:latin typeface="Proxima Nova"/>
                <a:ea typeface="Calibri" panose="020F0502020204030204" pitchFamily="34" charset="0"/>
              </a:rPr>
              <a:t>What concerns you about….?</a:t>
            </a:r>
          </a:p>
          <a:p>
            <a:pPr marL="1361486" lvl="2" indent="-342900">
              <a:lnSpc>
                <a:spcPct val="200000"/>
              </a:lnSpc>
              <a:buFont typeface="Courier New" panose="02070309020205020404" pitchFamily="49" charset="0"/>
              <a:buChar char="o"/>
            </a:pPr>
            <a:r>
              <a:rPr lang="en-US" sz="2400" dirty="0">
                <a:latin typeface="Proxima Nova"/>
                <a:ea typeface="Calibri" panose="020F0502020204030204" pitchFamily="34" charset="0"/>
              </a:rPr>
              <a:t>Can you think of any possible effects of this? </a:t>
            </a:r>
          </a:p>
          <a:p>
            <a:pPr marL="1361486" lvl="2" indent="-342900">
              <a:lnSpc>
                <a:spcPct val="200000"/>
              </a:lnSpc>
              <a:buFont typeface="Courier New" panose="02070309020205020404" pitchFamily="49" charset="0"/>
              <a:buChar char="o"/>
            </a:pPr>
            <a:r>
              <a:rPr lang="en-US" sz="2400" dirty="0">
                <a:latin typeface="Proxima Nova"/>
                <a:ea typeface="Calibri" panose="020F0502020204030204" pitchFamily="34" charset="0"/>
              </a:rPr>
              <a:t>What are you will be outcome of this situation? </a:t>
            </a:r>
          </a:p>
          <a:p>
            <a:pPr marL="1361486" lvl="2" indent="-342900">
              <a:lnSpc>
                <a:spcPct val="200000"/>
              </a:lnSpc>
              <a:buFont typeface="Courier New" panose="02070309020205020404" pitchFamily="49" charset="0"/>
              <a:buChar char="o"/>
            </a:pPr>
            <a:r>
              <a:rPr lang="en-US" sz="2400" dirty="0">
                <a:latin typeface="Proxima Nova"/>
                <a:ea typeface="Calibri" panose="020F0502020204030204" pitchFamily="34" charset="0"/>
              </a:rPr>
              <a:t>What are the good things that have come out of this? </a:t>
            </a:r>
          </a:p>
          <a:p>
            <a:pPr marL="1361486" lvl="2" indent="-342900">
              <a:lnSpc>
                <a:spcPct val="200000"/>
              </a:lnSpc>
              <a:buFont typeface="Courier New" panose="02070309020205020404" pitchFamily="49" charset="0"/>
              <a:buChar char="o"/>
            </a:pPr>
            <a:endParaRPr lang="en-US" sz="2400" dirty="0">
              <a:latin typeface="Proxima Nova"/>
              <a:ea typeface="Calibri" panose="020F0502020204030204" pitchFamily="34" charset="0"/>
            </a:endParaRPr>
          </a:p>
        </p:txBody>
      </p:sp>
    </p:spTree>
    <p:extLst>
      <p:ext uri="{BB962C8B-B14F-4D97-AF65-F5344CB8AC3E}">
        <p14:creationId xmlns:p14="http://schemas.microsoft.com/office/powerpoint/2010/main" val="40804403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628075" y="818478"/>
            <a:ext cx="12626975" cy="860425"/>
          </a:xfrm>
        </p:spPr>
        <p:txBody>
          <a:bodyPr/>
          <a:lstStyle/>
          <a:p>
            <a:r>
              <a:rPr lang="en-US" sz="4400" dirty="0"/>
              <a:t>Identity Wheel Activity </a:t>
            </a:r>
          </a:p>
        </p:txBody>
      </p:sp>
      <p:sp>
        <p:nvSpPr>
          <p:cNvPr id="5" name="Text Placeholder 2"/>
          <p:cNvSpPr txBox="1">
            <a:spLocks/>
          </p:cNvSpPr>
          <p:nvPr/>
        </p:nvSpPr>
        <p:spPr>
          <a:xfrm>
            <a:off x="628075" y="1248690"/>
            <a:ext cx="6011006" cy="3992697"/>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endParaRPr lang="en-US" sz="2400" dirty="0"/>
          </a:p>
          <a:p>
            <a:r>
              <a:rPr lang="en-US" sz="2400" dirty="0"/>
              <a:t>Pause the video and take 10-15 minutes to complete this activity.</a:t>
            </a:r>
          </a:p>
          <a:p>
            <a:r>
              <a:rPr lang="en-US" sz="2400" dirty="0"/>
              <a:t>Draw your own identity wheel or print the provided worksheet. </a:t>
            </a:r>
          </a:p>
          <a:p>
            <a:r>
              <a:rPr lang="en-US" sz="2400" dirty="0"/>
              <a:t>For each identity, write how you identify (</a:t>
            </a:r>
            <a:r>
              <a:rPr lang="en-US" sz="2400" dirty="0" err="1"/>
              <a:t>ie</a:t>
            </a:r>
            <a:r>
              <a:rPr lang="en-US" sz="2400" dirty="0"/>
              <a:t> for “Sex” I identify as “Female” and for “Gender” I identify as “Woman”)  </a:t>
            </a:r>
          </a:p>
          <a:p>
            <a:r>
              <a:rPr lang="en-US" sz="2400" dirty="0"/>
              <a:t>Write responses to the questions in the middle of the identity wheel</a:t>
            </a:r>
          </a:p>
        </p:txBody>
      </p:sp>
      <p:pic>
        <p:nvPicPr>
          <p:cNvPr id="6" name="Picture 5">
            <a:extLst>
              <a:ext uri="{FF2B5EF4-FFF2-40B4-BE49-F238E27FC236}">
                <a16:creationId xmlns:a16="http://schemas.microsoft.com/office/drawing/2014/main" id="{DE3B9164-E14C-45EF-9C4F-B1AF90A6CA07}"/>
              </a:ext>
            </a:extLst>
          </p:cNvPr>
          <p:cNvPicPr>
            <a:picLocks noChangeAspect="1"/>
          </p:cNvPicPr>
          <p:nvPr/>
        </p:nvPicPr>
        <p:blipFill>
          <a:blip r:embed="rId3"/>
          <a:stretch>
            <a:fillRect/>
          </a:stretch>
        </p:blipFill>
        <p:spPr>
          <a:xfrm>
            <a:off x="7178519" y="498244"/>
            <a:ext cx="6011006" cy="6585030"/>
          </a:xfrm>
          <a:prstGeom prst="rect">
            <a:avLst/>
          </a:prstGeom>
        </p:spPr>
      </p:pic>
    </p:spTree>
    <p:extLst>
      <p:ext uri="{BB962C8B-B14F-4D97-AF65-F5344CB8AC3E}">
        <p14:creationId xmlns:p14="http://schemas.microsoft.com/office/powerpoint/2010/main" val="20074430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628075" y="818478"/>
            <a:ext cx="12626975" cy="860425"/>
          </a:xfrm>
        </p:spPr>
        <p:txBody>
          <a:bodyPr/>
          <a:lstStyle/>
          <a:p>
            <a:pPr algn="ctr"/>
            <a:r>
              <a:rPr lang="en-US" sz="4400" dirty="0"/>
              <a:t>Reflecting on Identity Wheel</a:t>
            </a:r>
          </a:p>
        </p:txBody>
      </p:sp>
      <p:sp>
        <p:nvSpPr>
          <p:cNvPr id="5" name="Text Placeholder 2"/>
          <p:cNvSpPr txBox="1">
            <a:spLocks/>
          </p:cNvSpPr>
          <p:nvPr/>
        </p:nvSpPr>
        <p:spPr>
          <a:xfrm>
            <a:off x="628075" y="1465006"/>
            <a:ext cx="12824038" cy="5562517"/>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endParaRPr lang="en-US" dirty="0"/>
          </a:p>
          <a:p>
            <a:r>
              <a:rPr lang="en-US" sz="2400" dirty="0"/>
              <a:t>Referencing your wheel: </a:t>
            </a:r>
          </a:p>
          <a:p>
            <a:pPr lvl="1"/>
            <a:r>
              <a:rPr lang="en-US" sz="2400" dirty="0"/>
              <a:t>What are your privileged identities?</a:t>
            </a:r>
          </a:p>
          <a:p>
            <a:pPr lvl="1"/>
            <a:r>
              <a:rPr lang="en-US" sz="2400" dirty="0"/>
              <a:t>What are you marginalized identities?   </a:t>
            </a:r>
          </a:p>
          <a:p>
            <a:r>
              <a:rPr lang="en-US" sz="2400" dirty="0"/>
              <a:t>Recognizing FSP students: </a:t>
            </a:r>
          </a:p>
          <a:p>
            <a:pPr lvl="1"/>
            <a:r>
              <a:rPr lang="en-US" sz="2400" dirty="0"/>
              <a:t>Likely have multiple marginalized identities</a:t>
            </a:r>
          </a:p>
          <a:p>
            <a:pPr lvl="1"/>
            <a:r>
              <a:rPr lang="en-US" sz="2400" dirty="0"/>
              <a:t>These intersecting identities create multiple forms of discrimination &amp; oppression</a:t>
            </a:r>
          </a:p>
          <a:p>
            <a:r>
              <a:rPr lang="en-US" sz="2400" dirty="0"/>
              <a:t>Self-Reflection: </a:t>
            </a:r>
          </a:p>
          <a:p>
            <a:pPr lvl="1"/>
            <a:r>
              <a:rPr lang="en-US" sz="2400" dirty="0"/>
              <a:t>How do you present to FSP students given you may have different identities?</a:t>
            </a:r>
          </a:p>
          <a:p>
            <a:pPr lvl="1"/>
            <a:r>
              <a:rPr lang="en-US" sz="2400" dirty="0"/>
              <a:t>What are some strategies for honoring others with intersecting identities? </a:t>
            </a:r>
          </a:p>
          <a:p>
            <a:pPr marL="699614" lvl="1" indent="0">
              <a:buNone/>
            </a:pPr>
            <a:endParaRPr lang="en-US" dirty="0"/>
          </a:p>
        </p:txBody>
      </p:sp>
    </p:spTree>
    <p:extLst>
      <p:ext uri="{BB962C8B-B14F-4D97-AF65-F5344CB8AC3E}">
        <p14:creationId xmlns:p14="http://schemas.microsoft.com/office/powerpoint/2010/main" val="41686200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28075" y="1465006"/>
            <a:ext cx="12824038" cy="5562517"/>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endParaRPr lang="en-US" dirty="0"/>
          </a:p>
          <a:p>
            <a:r>
              <a:rPr lang="en-US" sz="2400" dirty="0"/>
              <a:t>Even if we don’t desire them to exist, power dynamics are real</a:t>
            </a:r>
          </a:p>
          <a:p>
            <a:r>
              <a:rPr lang="en-US" sz="2400" dirty="0"/>
              <a:t>Privileged identities can factor into a power differential</a:t>
            </a:r>
          </a:p>
          <a:p>
            <a:r>
              <a:rPr lang="en-US" sz="2400" dirty="0"/>
              <a:t>Awareness of body language, positioning, talk time</a:t>
            </a:r>
          </a:p>
          <a:p>
            <a:r>
              <a:rPr lang="en-US" sz="2400" dirty="0"/>
              <a:t>Understanding the transactional nature of our culture</a:t>
            </a:r>
          </a:p>
          <a:p>
            <a:r>
              <a:rPr lang="en-US" sz="2400" dirty="0"/>
              <a:t>Dismantling greater power/influence of a “helper” in comparison to the group being “helped”</a:t>
            </a:r>
          </a:p>
          <a:p>
            <a:pPr marL="699614" lvl="1" indent="0">
              <a:buNone/>
            </a:pPr>
            <a:endParaRPr lang="en-US" dirty="0"/>
          </a:p>
        </p:txBody>
      </p:sp>
      <p:sp>
        <p:nvSpPr>
          <p:cNvPr id="4" name="Title 1">
            <a:extLst>
              <a:ext uri="{FF2B5EF4-FFF2-40B4-BE49-F238E27FC236}">
                <a16:creationId xmlns:a16="http://schemas.microsoft.com/office/drawing/2014/main" id="{3BC524E8-1A96-4E76-B33A-1F1F9265C591}"/>
              </a:ext>
            </a:extLst>
          </p:cNvPr>
          <p:cNvSpPr txBox="1">
            <a:spLocks/>
          </p:cNvSpPr>
          <p:nvPr/>
        </p:nvSpPr>
        <p:spPr>
          <a:xfrm>
            <a:off x="0" y="937006"/>
            <a:ext cx="13817600" cy="860425"/>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b="0" i="0" kern="1200">
                <a:solidFill>
                  <a:schemeClr val="tx2"/>
                </a:solidFill>
                <a:latin typeface="Vitesse Light" charset="0"/>
                <a:ea typeface="Vitesse Light" charset="0"/>
                <a:cs typeface="Vitesse Light" charset="0"/>
              </a:defRPr>
            </a:lvl1pPr>
          </a:lstStyle>
          <a:p>
            <a:pPr algn="ctr"/>
            <a:r>
              <a:rPr lang="en-US" sz="4400" dirty="0"/>
              <a:t>Recognizing Power Dynamics</a:t>
            </a:r>
          </a:p>
        </p:txBody>
      </p:sp>
    </p:spTree>
    <p:extLst>
      <p:ext uri="{BB962C8B-B14F-4D97-AF65-F5344CB8AC3E}">
        <p14:creationId xmlns:p14="http://schemas.microsoft.com/office/powerpoint/2010/main" val="11257980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47713"/>
            <a:ext cx="13817600" cy="862012"/>
          </a:xfrm>
        </p:spPr>
        <p:txBody>
          <a:bodyPr/>
          <a:lstStyle/>
          <a:p>
            <a:pPr algn="ctr"/>
            <a:r>
              <a:rPr lang="en-US" sz="4400" dirty="0"/>
              <a:t>Lessening Power Dynamics</a:t>
            </a:r>
          </a:p>
        </p:txBody>
      </p:sp>
      <p:sp>
        <p:nvSpPr>
          <p:cNvPr id="9" name="Text Placeholder 2">
            <a:extLst>
              <a:ext uri="{FF2B5EF4-FFF2-40B4-BE49-F238E27FC236}">
                <a16:creationId xmlns:a16="http://schemas.microsoft.com/office/drawing/2014/main" id="{F72C0130-6113-467E-BBD5-CE7890878AAB}"/>
              </a:ext>
            </a:extLst>
          </p:cNvPr>
          <p:cNvSpPr txBox="1">
            <a:spLocks/>
          </p:cNvSpPr>
          <p:nvPr/>
        </p:nvSpPr>
        <p:spPr>
          <a:xfrm>
            <a:off x="763908" y="1342162"/>
            <a:ext cx="12824038" cy="5562517"/>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endParaRPr lang="en-US" dirty="0"/>
          </a:p>
          <a:p>
            <a:r>
              <a:rPr lang="en-US" sz="2400" dirty="0">
                <a:latin typeface="Proxima Nova"/>
                <a:ea typeface="Calibri" panose="020F0502020204030204" pitchFamily="34" charset="0"/>
              </a:rPr>
              <a:t>No forced connecting: understanding FSP students are voluntarily participating</a:t>
            </a:r>
          </a:p>
          <a:p>
            <a:r>
              <a:rPr lang="en-US" sz="2400" dirty="0">
                <a:latin typeface="Proxima Nova"/>
                <a:ea typeface="Calibri" panose="020F0502020204030204" pitchFamily="34" charset="0"/>
              </a:rPr>
              <a:t>Self processing: remembering your personal motives for pursuing opportunities</a:t>
            </a:r>
          </a:p>
          <a:p>
            <a:r>
              <a:rPr lang="en-US" sz="2400" dirty="0">
                <a:latin typeface="Proxima Nova"/>
                <a:ea typeface="Calibri" panose="020F0502020204030204" pitchFamily="34" charset="0"/>
              </a:rPr>
              <a:t>Open communication: pursuing respectful dialogue when giving and receiving critical feedback</a:t>
            </a:r>
          </a:p>
          <a:p>
            <a:r>
              <a:rPr lang="en-US" sz="2400" dirty="0">
                <a:latin typeface="Proxima Nova"/>
                <a:ea typeface="Calibri" panose="020F0502020204030204" pitchFamily="34" charset="0"/>
              </a:rPr>
              <a:t>Validation: you have as much or more to learn in the relationship as the FSP student</a:t>
            </a:r>
          </a:p>
          <a:p>
            <a:r>
              <a:rPr lang="en-US" sz="2400" dirty="0">
                <a:latin typeface="Proxima Nova"/>
                <a:ea typeface="Calibri" panose="020F0502020204030204" pitchFamily="34" charset="0"/>
              </a:rPr>
              <a:t>Patience: giving FSP students and yourself space to grow </a:t>
            </a:r>
          </a:p>
          <a:p>
            <a:endParaRPr lang="en-US" sz="2400" dirty="0">
              <a:effectLst/>
              <a:latin typeface="Proxima Nova"/>
              <a:ea typeface="Calibri" panose="020F0502020204030204" pitchFamily="34" charset="0"/>
            </a:endParaRPr>
          </a:p>
          <a:p>
            <a:endParaRPr lang="en-US" sz="2400" dirty="0"/>
          </a:p>
          <a:p>
            <a:endParaRPr lang="en-US" sz="2400" dirty="0"/>
          </a:p>
          <a:p>
            <a:pPr marL="699614" lvl="1" indent="0">
              <a:buNone/>
            </a:pPr>
            <a:endParaRPr lang="en-US" dirty="0"/>
          </a:p>
        </p:txBody>
      </p:sp>
    </p:spTree>
    <p:extLst>
      <p:ext uri="{BB962C8B-B14F-4D97-AF65-F5344CB8AC3E}">
        <p14:creationId xmlns:p14="http://schemas.microsoft.com/office/powerpoint/2010/main" val="10526251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28075" y="1797431"/>
            <a:ext cx="12824038" cy="5230092"/>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457200">
              <a:buNone/>
            </a:pPr>
            <a:r>
              <a:rPr lang="en-US" sz="2400" dirty="0"/>
              <a:t>Brookhaven National Laboratory. 2022. Computational Science Initiative: Diversity, Equity &amp; 	Inclusion Council. </a:t>
            </a:r>
            <a:r>
              <a:rPr lang="en-US" sz="2400" dirty="0">
                <a:hlinkClick r:id="rId3"/>
              </a:rPr>
              <a:t>https://www.bnl.gov/compsci/dei-council.php</a:t>
            </a:r>
            <a:r>
              <a:rPr lang="en-US" sz="2400" dirty="0"/>
              <a:t> </a:t>
            </a:r>
          </a:p>
          <a:p>
            <a:pPr marL="0" indent="-457200">
              <a:buNone/>
            </a:pPr>
            <a:r>
              <a:rPr lang="en-US" sz="2400" dirty="0"/>
              <a:t>Furness-Kraft, S. Green, P. (n.d.). An introduction to Trauma-Informed Care. [MOOC]. Relias. 		</a:t>
            </a:r>
            <a:r>
              <a:rPr lang="en-US" sz="2400" u="sng" dirty="0">
                <a:hlinkClick r:id="rId4"/>
              </a:rPr>
              <a:t>https://www.relias.com/topic/trauma-informed-care</a:t>
            </a:r>
            <a:endParaRPr lang="en-US" sz="2400" u="sng" dirty="0"/>
          </a:p>
          <a:p>
            <a:pPr marL="0" indent="-457200">
              <a:buNone/>
            </a:pPr>
            <a:r>
              <a:rPr lang="en-US" sz="2400" dirty="0"/>
              <a:t>Intergroup Relations and Spectrum Center. 2022. Social Identity Wheel.	</a:t>
            </a:r>
            <a:r>
              <a:rPr lang="en-US" sz="2400" dirty="0">
                <a:hlinkClick r:id="rId5"/>
              </a:rPr>
              <a:t>https://drive.google.com/file/d/1w7yo6ljyS0pnvEO-BOrE7Aohmaa9n5Jf/view</a:t>
            </a:r>
            <a:r>
              <a:rPr lang="en-US" sz="2400" dirty="0"/>
              <a:t> </a:t>
            </a:r>
          </a:p>
          <a:p>
            <a:pPr marL="699614" lvl="1" indent="0">
              <a:buNone/>
            </a:pPr>
            <a:endParaRPr lang="en-US" dirty="0"/>
          </a:p>
        </p:txBody>
      </p:sp>
      <p:sp>
        <p:nvSpPr>
          <p:cNvPr id="4" name="Title 1">
            <a:extLst>
              <a:ext uri="{FF2B5EF4-FFF2-40B4-BE49-F238E27FC236}">
                <a16:creationId xmlns:a16="http://schemas.microsoft.com/office/drawing/2014/main" id="{3BC524E8-1A96-4E76-B33A-1F1F9265C591}"/>
              </a:ext>
            </a:extLst>
          </p:cNvPr>
          <p:cNvSpPr txBox="1">
            <a:spLocks/>
          </p:cNvSpPr>
          <p:nvPr/>
        </p:nvSpPr>
        <p:spPr>
          <a:xfrm>
            <a:off x="0" y="937006"/>
            <a:ext cx="13817600" cy="860425"/>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b="0" i="0" kern="1200">
                <a:solidFill>
                  <a:schemeClr val="tx2"/>
                </a:solidFill>
                <a:latin typeface="Vitesse Light" charset="0"/>
                <a:ea typeface="Vitesse Light" charset="0"/>
                <a:cs typeface="Vitesse Light" charset="0"/>
              </a:defRPr>
            </a:lvl1pPr>
          </a:lstStyle>
          <a:p>
            <a:pPr algn="ctr"/>
            <a:r>
              <a:rPr lang="en-US" sz="4400" dirty="0"/>
              <a:t>References</a:t>
            </a:r>
          </a:p>
        </p:txBody>
      </p:sp>
    </p:spTree>
    <p:extLst>
      <p:ext uri="{BB962C8B-B14F-4D97-AF65-F5344CB8AC3E}">
        <p14:creationId xmlns:p14="http://schemas.microsoft.com/office/powerpoint/2010/main" val="20626124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133B88-BA60-AED8-DFD0-05F558AD0220}"/>
              </a:ext>
            </a:extLst>
          </p:cNvPr>
          <p:cNvSpPr txBox="1"/>
          <p:nvPr/>
        </p:nvSpPr>
        <p:spPr>
          <a:xfrm>
            <a:off x="2849984" y="732044"/>
            <a:ext cx="8117632" cy="1538883"/>
          </a:xfrm>
          <a:prstGeom prst="rect">
            <a:avLst/>
          </a:prstGeom>
          <a:noFill/>
        </p:spPr>
        <p:txBody>
          <a:bodyPr wrap="square" rtlCol="0">
            <a:spAutoFit/>
          </a:bodyPr>
          <a:lstStyle/>
          <a:p>
            <a:r>
              <a:rPr lang="en-US" sz="5400" dirty="0"/>
              <a:t>Diversity/Equity/Inclusion</a:t>
            </a:r>
          </a:p>
          <a:p>
            <a:br>
              <a:rPr lang="en-US" dirty="0"/>
            </a:br>
            <a:endParaRPr lang="en-US" dirty="0"/>
          </a:p>
        </p:txBody>
      </p:sp>
      <p:pic>
        <p:nvPicPr>
          <p:cNvPr id="1026" name="Picture 2">
            <a:extLst>
              <a:ext uri="{FF2B5EF4-FFF2-40B4-BE49-F238E27FC236}">
                <a16:creationId xmlns:a16="http://schemas.microsoft.com/office/drawing/2014/main" id="{88975CCD-0FDE-B5F8-DC99-6CE821233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981200"/>
            <a:ext cx="1270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997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9067974-2AB1-D09A-A000-F16FC14FA514}"/>
              </a:ext>
            </a:extLst>
          </p:cNvPr>
          <p:cNvSpPr txBox="1"/>
          <p:nvPr/>
        </p:nvSpPr>
        <p:spPr>
          <a:xfrm>
            <a:off x="4622800" y="779201"/>
            <a:ext cx="4572000" cy="1538883"/>
          </a:xfrm>
          <a:prstGeom prst="rect">
            <a:avLst/>
          </a:prstGeom>
          <a:noFill/>
        </p:spPr>
        <p:txBody>
          <a:bodyPr wrap="square" rtlCol="0">
            <a:spAutoFit/>
          </a:bodyPr>
          <a:lstStyle/>
          <a:p>
            <a:pPr algn="ctr"/>
            <a:r>
              <a:rPr lang="en-US" sz="5400" dirty="0"/>
              <a:t>Diversity</a:t>
            </a:r>
            <a:endParaRPr lang="en-US" sz="4000" dirty="0"/>
          </a:p>
          <a:p>
            <a:pPr algn="ctr"/>
            <a:r>
              <a:rPr lang="en-US" sz="4000" dirty="0"/>
              <a:t> </a:t>
            </a:r>
          </a:p>
        </p:txBody>
      </p:sp>
      <p:sp>
        <p:nvSpPr>
          <p:cNvPr id="15" name="TextBox 14">
            <a:extLst>
              <a:ext uri="{FF2B5EF4-FFF2-40B4-BE49-F238E27FC236}">
                <a16:creationId xmlns:a16="http://schemas.microsoft.com/office/drawing/2014/main" id="{2A2512EE-75B3-126C-1DE4-AEDCAF839160}"/>
              </a:ext>
            </a:extLst>
          </p:cNvPr>
          <p:cNvSpPr txBox="1"/>
          <p:nvPr/>
        </p:nvSpPr>
        <p:spPr>
          <a:xfrm>
            <a:off x="3911600" y="3259667"/>
            <a:ext cx="4572000" cy="643467"/>
          </a:xfrm>
          <a:prstGeom prst="rect">
            <a:avLst/>
          </a:prstGeom>
          <a:noFill/>
        </p:spPr>
        <p:txBody>
          <a:bodyPr wrap="square" rtlCol="0">
            <a:spAutoFit/>
          </a:bodyPr>
          <a:lstStyle/>
          <a:p>
            <a:endParaRPr lang="en-US" dirty="0"/>
          </a:p>
        </p:txBody>
      </p:sp>
      <p:pic>
        <p:nvPicPr>
          <p:cNvPr id="2058" name="Picture 10">
            <a:extLst>
              <a:ext uri="{FF2B5EF4-FFF2-40B4-BE49-F238E27FC236}">
                <a16:creationId xmlns:a16="http://schemas.microsoft.com/office/drawing/2014/main" id="{D769DD91-5BA7-5242-9D81-40F9AED4E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38" y="1974623"/>
            <a:ext cx="6692462" cy="4730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55E910-15BF-A54F-D3D5-6C3EA6B1AB2B}"/>
              </a:ext>
            </a:extLst>
          </p:cNvPr>
          <p:cNvSpPr txBox="1"/>
          <p:nvPr/>
        </p:nvSpPr>
        <p:spPr>
          <a:xfrm>
            <a:off x="7247682" y="1974623"/>
            <a:ext cx="6027058" cy="5139869"/>
          </a:xfrm>
          <a:prstGeom prst="rect">
            <a:avLst/>
          </a:prstGeom>
          <a:noFill/>
        </p:spPr>
        <p:txBody>
          <a:bodyPr wrap="square" rtlCol="0">
            <a:spAutoFit/>
          </a:bodyPr>
          <a:lstStyle/>
          <a:p>
            <a:r>
              <a:rPr lang="en-US" sz="2800" dirty="0"/>
              <a:t>“The practice or quality of including or involving people from a range of different social and ethnic backgrounds and of different genders, sexual orientations, etc.”</a:t>
            </a:r>
          </a:p>
          <a:p>
            <a:pPr marL="342900" indent="-342900" fontAlgn="base">
              <a:buFont typeface="Arial" panose="020B0604020202020204" pitchFamily="34" charset="0"/>
              <a:buChar char="•"/>
            </a:pPr>
            <a:r>
              <a:rPr lang="en-US" sz="2800" dirty="0"/>
              <a:t>Gender</a:t>
            </a:r>
          </a:p>
          <a:p>
            <a:pPr marL="342900" indent="-342900" fontAlgn="base">
              <a:buFont typeface="Arial" panose="020B0604020202020204" pitchFamily="34" charset="0"/>
              <a:buChar char="•"/>
            </a:pPr>
            <a:r>
              <a:rPr lang="en-US" sz="2800" dirty="0"/>
              <a:t>Sexual Orientation</a:t>
            </a:r>
          </a:p>
          <a:p>
            <a:pPr marL="342900" indent="-342900" fontAlgn="base">
              <a:buFont typeface="Arial" panose="020B0604020202020204" pitchFamily="34" charset="0"/>
              <a:buChar char="•"/>
            </a:pPr>
            <a:r>
              <a:rPr lang="en-US" sz="2800" dirty="0"/>
              <a:t>Age</a:t>
            </a:r>
          </a:p>
          <a:p>
            <a:pPr marL="342900" indent="-342900" fontAlgn="base">
              <a:buFont typeface="Arial" panose="020B0604020202020204" pitchFamily="34" charset="0"/>
              <a:buChar char="•"/>
            </a:pPr>
            <a:r>
              <a:rPr lang="en-US" sz="2800" dirty="0"/>
              <a:t>Disability</a:t>
            </a:r>
          </a:p>
          <a:p>
            <a:pPr marL="342900" indent="-342900" fontAlgn="base">
              <a:buFont typeface="Arial" panose="020B0604020202020204" pitchFamily="34" charset="0"/>
              <a:buChar char="•"/>
            </a:pPr>
            <a:r>
              <a:rPr lang="en-US" sz="2800" dirty="0"/>
              <a:t>Income </a:t>
            </a:r>
          </a:p>
          <a:p>
            <a:pPr marL="342900" indent="-342900" fontAlgn="base">
              <a:buFont typeface="Arial" panose="020B0604020202020204" pitchFamily="34" charset="0"/>
              <a:buChar char="•"/>
            </a:pPr>
            <a:r>
              <a:rPr lang="en-US" sz="2800" dirty="0"/>
              <a:t>Religious and/or spiritual beliefs </a:t>
            </a:r>
          </a:p>
          <a:p>
            <a:endParaRPr lang="en-US" dirty="0"/>
          </a:p>
        </p:txBody>
      </p:sp>
    </p:spTree>
    <p:extLst>
      <p:ext uri="{BB962C8B-B14F-4D97-AF65-F5344CB8AC3E}">
        <p14:creationId xmlns:p14="http://schemas.microsoft.com/office/powerpoint/2010/main" val="35838129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9067974-2AB1-D09A-A000-F16FC14FA514}"/>
              </a:ext>
            </a:extLst>
          </p:cNvPr>
          <p:cNvSpPr txBox="1"/>
          <p:nvPr/>
        </p:nvSpPr>
        <p:spPr>
          <a:xfrm>
            <a:off x="4620985" y="695336"/>
            <a:ext cx="4572000" cy="923330"/>
          </a:xfrm>
          <a:prstGeom prst="rect">
            <a:avLst/>
          </a:prstGeom>
          <a:noFill/>
        </p:spPr>
        <p:txBody>
          <a:bodyPr wrap="square" rtlCol="0">
            <a:spAutoFit/>
          </a:bodyPr>
          <a:lstStyle/>
          <a:p>
            <a:pPr algn="ctr"/>
            <a:r>
              <a:rPr lang="en-US" sz="5400" dirty="0"/>
              <a:t>Equity</a:t>
            </a:r>
          </a:p>
        </p:txBody>
      </p:sp>
      <p:sp>
        <p:nvSpPr>
          <p:cNvPr id="15" name="TextBox 14">
            <a:extLst>
              <a:ext uri="{FF2B5EF4-FFF2-40B4-BE49-F238E27FC236}">
                <a16:creationId xmlns:a16="http://schemas.microsoft.com/office/drawing/2014/main" id="{2A2512EE-75B3-126C-1DE4-AEDCAF839160}"/>
              </a:ext>
            </a:extLst>
          </p:cNvPr>
          <p:cNvSpPr txBox="1"/>
          <p:nvPr/>
        </p:nvSpPr>
        <p:spPr>
          <a:xfrm>
            <a:off x="3911600" y="3259667"/>
            <a:ext cx="4572000" cy="643467"/>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004A45FA-EE7A-7A5F-64B7-3BF8E4A4721C}"/>
              </a:ext>
            </a:extLst>
          </p:cNvPr>
          <p:cNvSpPr txBox="1"/>
          <p:nvPr/>
        </p:nvSpPr>
        <p:spPr>
          <a:xfrm>
            <a:off x="3453493" y="3686145"/>
            <a:ext cx="6906984" cy="400110"/>
          </a:xfrm>
          <a:prstGeom prst="rect">
            <a:avLst/>
          </a:prstGeom>
          <a:noFill/>
        </p:spPr>
        <p:txBody>
          <a:bodyPr wrap="square">
            <a:spAutoFit/>
          </a:bodyPr>
          <a:lstStyle/>
          <a:p>
            <a:endParaRPr lang="en-US" dirty="0"/>
          </a:p>
        </p:txBody>
      </p:sp>
      <p:pic>
        <p:nvPicPr>
          <p:cNvPr id="2062" name="Picture 14">
            <a:extLst>
              <a:ext uri="{FF2B5EF4-FFF2-40B4-BE49-F238E27FC236}">
                <a16:creationId xmlns:a16="http://schemas.microsoft.com/office/drawing/2014/main" id="{0DC3AFB6-4699-EEC0-782A-839A35830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8" y="2164196"/>
            <a:ext cx="6628882" cy="39999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5C8D28-3EE4-73AB-9F5B-75079890EEF2}"/>
              </a:ext>
            </a:extLst>
          </p:cNvPr>
          <p:cNvSpPr txBox="1"/>
          <p:nvPr/>
        </p:nvSpPr>
        <p:spPr>
          <a:xfrm>
            <a:off x="7346948" y="2164196"/>
            <a:ext cx="6027058" cy="4339650"/>
          </a:xfrm>
          <a:prstGeom prst="rect">
            <a:avLst/>
          </a:prstGeom>
          <a:noFill/>
        </p:spPr>
        <p:txBody>
          <a:bodyPr wrap="square" rtlCol="0">
            <a:spAutoFit/>
          </a:bodyPr>
          <a:lstStyle/>
          <a:p>
            <a:pPr algn="ctr"/>
            <a:r>
              <a:rPr lang="en-US" sz="3200" dirty="0"/>
              <a:t>“The quality of being fair and impartial.”</a:t>
            </a:r>
          </a:p>
          <a:p>
            <a:pPr algn="ctr"/>
            <a:endParaRPr lang="en-US" sz="3200" dirty="0"/>
          </a:p>
          <a:p>
            <a:pPr algn="ctr"/>
            <a:r>
              <a:rPr lang="en-US" sz="3200" dirty="0"/>
              <a:t> Example workplace equity: Difference in salary, benefits and rewards to the employees as per their work performance, expertise and specialty</a:t>
            </a:r>
            <a:r>
              <a:rPr lang="en-US" dirty="0"/>
              <a:t>. </a:t>
            </a:r>
          </a:p>
          <a:p>
            <a:endParaRPr lang="en-US" dirty="0"/>
          </a:p>
        </p:txBody>
      </p:sp>
    </p:spTree>
    <p:extLst>
      <p:ext uri="{BB962C8B-B14F-4D97-AF65-F5344CB8AC3E}">
        <p14:creationId xmlns:p14="http://schemas.microsoft.com/office/powerpoint/2010/main" val="28208149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9067974-2AB1-D09A-A000-F16FC14FA514}"/>
              </a:ext>
            </a:extLst>
          </p:cNvPr>
          <p:cNvSpPr txBox="1"/>
          <p:nvPr/>
        </p:nvSpPr>
        <p:spPr>
          <a:xfrm>
            <a:off x="4622800" y="758167"/>
            <a:ext cx="4572000" cy="1538883"/>
          </a:xfrm>
          <a:prstGeom prst="rect">
            <a:avLst/>
          </a:prstGeom>
          <a:noFill/>
        </p:spPr>
        <p:txBody>
          <a:bodyPr wrap="square" rtlCol="0">
            <a:spAutoFit/>
          </a:bodyPr>
          <a:lstStyle/>
          <a:p>
            <a:pPr algn="ctr"/>
            <a:r>
              <a:rPr lang="en-US" sz="5400" dirty="0"/>
              <a:t>Inclusion</a:t>
            </a:r>
          </a:p>
          <a:p>
            <a:pPr algn="ctr"/>
            <a:r>
              <a:rPr lang="en-US" sz="4000" dirty="0"/>
              <a:t> </a:t>
            </a:r>
          </a:p>
        </p:txBody>
      </p:sp>
      <p:sp>
        <p:nvSpPr>
          <p:cNvPr id="15" name="TextBox 14">
            <a:extLst>
              <a:ext uri="{FF2B5EF4-FFF2-40B4-BE49-F238E27FC236}">
                <a16:creationId xmlns:a16="http://schemas.microsoft.com/office/drawing/2014/main" id="{2A2512EE-75B3-126C-1DE4-AEDCAF839160}"/>
              </a:ext>
            </a:extLst>
          </p:cNvPr>
          <p:cNvSpPr txBox="1"/>
          <p:nvPr/>
        </p:nvSpPr>
        <p:spPr>
          <a:xfrm>
            <a:off x="3911600" y="3259667"/>
            <a:ext cx="4572000" cy="643467"/>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522BAB73-5F95-D691-59B3-DC6C8C70F78F}"/>
              </a:ext>
            </a:extLst>
          </p:cNvPr>
          <p:cNvSpPr txBox="1"/>
          <p:nvPr/>
        </p:nvSpPr>
        <p:spPr>
          <a:xfrm>
            <a:off x="7298871" y="2318084"/>
            <a:ext cx="6027058" cy="4339650"/>
          </a:xfrm>
          <a:prstGeom prst="rect">
            <a:avLst/>
          </a:prstGeom>
          <a:noFill/>
        </p:spPr>
        <p:txBody>
          <a:bodyPr wrap="square" rtlCol="0">
            <a:spAutoFit/>
          </a:bodyPr>
          <a:lstStyle/>
          <a:p>
            <a:pPr algn="ctr"/>
            <a:r>
              <a:rPr lang="en-US" sz="3200" dirty="0"/>
              <a:t>“The action or state of including or of being included within a group or structure.”</a:t>
            </a:r>
          </a:p>
          <a:p>
            <a:pPr algn="ctr"/>
            <a:endParaRPr lang="en-US" sz="3200" dirty="0"/>
          </a:p>
          <a:p>
            <a:pPr marL="852192" lvl="1" indent="-342900">
              <a:buFont typeface="Arial" panose="020B0604020202020204" pitchFamily="34" charset="0"/>
              <a:buChar char="•"/>
            </a:pPr>
            <a:r>
              <a:rPr lang="en-US" sz="3200" dirty="0"/>
              <a:t>Making people feel welcomed</a:t>
            </a:r>
          </a:p>
          <a:p>
            <a:pPr marL="852192" lvl="1" indent="-342900">
              <a:buFont typeface="Arial" panose="020B0604020202020204" pitchFamily="34" charset="0"/>
              <a:buChar char="•"/>
            </a:pPr>
            <a:r>
              <a:rPr lang="en-US" sz="3200" dirty="0"/>
              <a:t>Not excluding people</a:t>
            </a:r>
          </a:p>
          <a:p>
            <a:pPr marL="852192" lvl="1" indent="-342900">
              <a:buFont typeface="Arial" panose="020B0604020202020204" pitchFamily="34" charset="0"/>
              <a:buChar char="•"/>
            </a:pPr>
            <a:r>
              <a:rPr lang="en-US" sz="3200" dirty="0"/>
              <a:t>Respect for others</a:t>
            </a:r>
          </a:p>
          <a:p>
            <a:endParaRPr lang="en-US" dirty="0"/>
          </a:p>
        </p:txBody>
      </p:sp>
      <p:pic>
        <p:nvPicPr>
          <p:cNvPr id="4098" name="Picture 2">
            <a:extLst>
              <a:ext uri="{FF2B5EF4-FFF2-40B4-BE49-F238E27FC236}">
                <a16:creationId xmlns:a16="http://schemas.microsoft.com/office/drawing/2014/main" id="{CFE1E811-3C7C-5D22-3E04-9B28DA853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9" y="1845129"/>
            <a:ext cx="7761931" cy="548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437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9067974-2AB1-D09A-A000-F16FC14FA514}"/>
              </a:ext>
            </a:extLst>
          </p:cNvPr>
          <p:cNvSpPr txBox="1"/>
          <p:nvPr/>
        </p:nvSpPr>
        <p:spPr>
          <a:xfrm>
            <a:off x="809275" y="449104"/>
            <a:ext cx="12199049" cy="2554545"/>
          </a:xfrm>
          <a:prstGeom prst="rect">
            <a:avLst/>
          </a:prstGeom>
          <a:noFill/>
        </p:spPr>
        <p:txBody>
          <a:bodyPr wrap="square" rtlCol="0">
            <a:spAutoFit/>
          </a:bodyPr>
          <a:lstStyle/>
          <a:p>
            <a:r>
              <a:rPr lang="en-US" sz="4000" dirty="0"/>
              <a:t>What Does Diversity, Equity, and Inclusion look like in FSP:</a:t>
            </a:r>
          </a:p>
          <a:p>
            <a:br>
              <a:rPr lang="en-US" sz="4000" dirty="0"/>
            </a:br>
            <a:r>
              <a:rPr lang="en-US" sz="4000" dirty="0"/>
              <a:t> </a:t>
            </a:r>
          </a:p>
        </p:txBody>
      </p:sp>
      <p:sp>
        <p:nvSpPr>
          <p:cNvPr id="15" name="TextBox 14">
            <a:extLst>
              <a:ext uri="{FF2B5EF4-FFF2-40B4-BE49-F238E27FC236}">
                <a16:creationId xmlns:a16="http://schemas.microsoft.com/office/drawing/2014/main" id="{2A2512EE-75B3-126C-1DE4-AEDCAF839160}"/>
              </a:ext>
            </a:extLst>
          </p:cNvPr>
          <p:cNvSpPr txBox="1"/>
          <p:nvPr/>
        </p:nvSpPr>
        <p:spPr>
          <a:xfrm>
            <a:off x="3911600" y="3259667"/>
            <a:ext cx="4572000" cy="643467"/>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522BAB73-5F95-D691-59B3-DC6C8C70F78F}"/>
              </a:ext>
            </a:extLst>
          </p:cNvPr>
          <p:cNvSpPr txBox="1"/>
          <p:nvPr/>
        </p:nvSpPr>
        <p:spPr>
          <a:xfrm>
            <a:off x="1086861" y="2174309"/>
            <a:ext cx="10996282" cy="5139869"/>
          </a:xfrm>
          <a:prstGeom prst="rect">
            <a:avLst/>
          </a:prstGeom>
          <a:noFill/>
        </p:spPr>
        <p:txBody>
          <a:bodyPr wrap="square" rtlCol="0">
            <a:spAutoFit/>
          </a:bodyPr>
          <a:lstStyle/>
          <a:p>
            <a:pPr marL="342900" indent="-342900">
              <a:buFont typeface="Arial" panose="020B0604020202020204" pitchFamily="34" charset="0"/>
              <a:buChar char="•"/>
            </a:pPr>
            <a:r>
              <a:rPr lang="en-US" sz="2800" dirty="0"/>
              <a:t>Fostering Success Program has students of all backgrounds.</a:t>
            </a:r>
          </a:p>
          <a:p>
            <a:pPr marL="342900" indent="-342900">
              <a:buFont typeface="Arial" panose="020B0604020202020204" pitchFamily="34" charset="0"/>
              <a:buChar char="•"/>
            </a:pPr>
            <a:r>
              <a:rPr lang="en-US" sz="2800" dirty="0"/>
              <a:t>The students who are in FSP are all different race and ethnicities, come from different socioeconomic classes, gender/sex, </a:t>
            </a:r>
            <a:r>
              <a:rPr lang="en-US" sz="2800" dirty="0" err="1"/>
              <a:t>etc</a:t>
            </a:r>
            <a:r>
              <a:rPr lang="en-US" sz="2800" dirty="0"/>
              <a:t>…</a:t>
            </a:r>
          </a:p>
          <a:p>
            <a:pPr marL="342900" indent="-342900">
              <a:buFont typeface="Arial" panose="020B0604020202020204" pitchFamily="34" charset="0"/>
              <a:buChar char="•"/>
            </a:pPr>
            <a:r>
              <a:rPr lang="en-US" sz="2800" dirty="0"/>
              <a:t>Now, because people come from variety of backgrounds, it is not ok to exclude others based their looks</a:t>
            </a:r>
          </a:p>
          <a:p>
            <a:pPr marL="342900" indent="-342900">
              <a:buFont typeface="Arial" panose="020B0604020202020204" pitchFamily="34" charset="0"/>
              <a:buChar char="•"/>
            </a:pPr>
            <a:r>
              <a:rPr lang="en-US" sz="2800" dirty="0"/>
              <a:t>FSP is very inclusive</a:t>
            </a:r>
          </a:p>
          <a:p>
            <a:pPr marL="342900" indent="-342900">
              <a:buFont typeface="Arial" panose="020B0604020202020204" pitchFamily="34" charset="0"/>
              <a:buChar char="•"/>
            </a:pPr>
            <a:r>
              <a:rPr lang="en-US" sz="2800" dirty="0"/>
              <a:t>I have always been and felt welcomed, no matter my identity, and race/ethnicity</a:t>
            </a:r>
          </a:p>
          <a:p>
            <a:pPr marL="342900" indent="-342900">
              <a:buFont typeface="Arial" panose="020B0604020202020204" pitchFamily="34" charset="0"/>
              <a:buChar char="•"/>
            </a:pPr>
            <a:r>
              <a:rPr lang="en-US" sz="2800" dirty="0"/>
              <a:t>As an employee and a student involved with FSP I have been given things others have not and vice versa (care packages) the things we ask for that benefit us. </a:t>
            </a:r>
          </a:p>
          <a:p>
            <a:endParaRPr lang="en-US" dirty="0"/>
          </a:p>
        </p:txBody>
      </p:sp>
    </p:spTree>
    <p:extLst>
      <p:ext uri="{BB962C8B-B14F-4D97-AF65-F5344CB8AC3E}">
        <p14:creationId xmlns:p14="http://schemas.microsoft.com/office/powerpoint/2010/main" val="3398165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6766"/>
            <a:ext cx="13817600" cy="862012"/>
          </a:xfrm>
        </p:spPr>
        <p:txBody>
          <a:bodyPr/>
          <a:lstStyle/>
          <a:p>
            <a:pPr algn="ctr"/>
            <a:r>
              <a:rPr lang="en-US" sz="4400" dirty="0"/>
              <a:t>What is trauma?</a:t>
            </a:r>
          </a:p>
        </p:txBody>
      </p:sp>
      <p:sp>
        <p:nvSpPr>
          <p:cNvPr id="9" name="Text Placeholder 2">
            <a:extLst>
              <a:ext uri="{FF2B5EF4-FFF2-40B4-BE49-F238E27FC236}">
                <a16:creationId xmlns:a16="http://schemas.microsoft.com/office/drawing/2014/main" id="{F72C0130-6113-467E-BBD5-CE7890878AAB}"/>
              </a:ext>
            </a:extLst>
          </p:cNvPr>
          <p:cNvSpPr txBox="1">
            <a:spLocks/>
          </p:cNvSpPr>
          <p:nvPr/>
        </p:nvSpPr>
        <p:spPr>
          <a:xfrm>
            <a:off x="496781" y="1248778"/>
            <a:ext cx="12824038" cy="5841833"/>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400" dirty="0">
                <a:latin typeface="Proxima Nova"/>
                <a:ea typeface="Calibri" panose="020F0502020204030204" pitchFamily="34" charset="0"/>
              </a:rPr>
              <a:t>Trauma results from a single incident, group of incidents, or situations that overwhelm an individual’s ability to cope. </a:t>
            </a:r>
          </a:p>
          <a:p>
            <a:pPr>
              <a:spcAft>
                <a:spcPts val="0"/>
              </a:spcAft>
            </a:pPr>
            <a:r>
              <a:rPr lang="en-US" sz="2400" dirty="0">
                <a:effectLst/>
                <a:latin typeface="Proxima Nova"/>
                <a:ea typeface="Calibri" panose="020F0502020204030204" pitchFamily="34" charset="0"/>
              </a:rPr>
              <a:t>Experiencing or witnessing emotional, sexua</a:t>
            </a:r>
            <a:r>
              <a:rPr lang="en-US" sz="2400" dirty="0">
                <a:latin typeface="Proxima Nova"/>
                <a:ea typeface="Calibri" panose="020F0502020204030204" pitchFamily="34" charset="0"/>
              </a:rPr>
              <a:t>l or physical abuse</a:t>
            </a:r>
          </a:p>
          <a:p>
            <a:pPr>
              <a:spcAft>
                <a:spcPts val="0"/>
              </a:spcAft>
            </a:pPr>
            <a:r>
              <a:rPr lang="en-US" sz="2400" dirty="0">
                <a:latin typeface="Proxima Nova"/>
              </a:rPr>
              <a:t>Facing chronic poverty and/or homelessness </a:t>
            </a:r>
          </a:p>
          <a:p>
            <a:pPr>
              <a:spcAft>
                <a:spcPts val="0"/>
              </a:spcAft>
            </a:pPr>
            <a:r>
              <a:rPr lang="en-US" sz="2400" dirty="0">
                <a:latin typeface="Proxima Nova"/>
              </a:rPr>
              <a:t>Being physically or emotionally neglected during childhood </a:t>
            </a:r>
          </a:p>
          <a:p>
            <a:pPr>
              <a:spcAft>
                <a:spcPts val="0"/>
              </a:spcAft>
            </a:pPr>
            <a:r>
              <a:rPr lang="en-US" sz="2400" dirty="0">
                <a:latin typeface="Proxima Nova"/>
              </a:rPr>
              <a:t>Being raised by someone with a behavioral health disorder, untreated and treated</a:t>
            </a:r>
          </a:p>
          <a:p>
            <a:pPr>
              <a:spcAft>
                <a:spcPts val="0"/>
              </a:spcAft>
            </a:pPr>
            <a:r>
              <a:rPr lang="en-US" sz="2400" dirty="0">
                <a:latin typeface="Proxima Nova"/>
              </a:rPr>
              <a:t>Experiencing or seeing violent acts in the home, community, or in other arenas (PTSD)</a:t>
            </a:r>
          </a:p>
          <a:p>
            <a:pPr>
              <a:spcAft>
                <a:spcPts val="0"/>
              </a:spcAft>
            </a:pPr>
            <a:r>
              <a:rPr lang="en-US" sz="2400" dirty="0">
                <a:latin typeface="Proxima Nova"/>
              </a:rPr>
              <a:t>Losing a loved one suddenly, unexpectedly, or violently </a:t>
            </a:r>
          </a:p>
          <a:p>
            <a:pPr>
              <a:spcAft>
                <a:spcPts val="0"/>
              </a:spcAft>
            </a:pPr>
            <a:r>
              <a:rPr lang="en-US" sz="2400" dirty="0">
                <a:latin typeface="Proxima Nova"/>
              </a:rPr>
              <a:t>Surviving a natural or human-made disaster </a:t>
            </a:r>
          </a:p>
          <a:p>
            <a:pPr>
              <a:spcAft>
                <a:spcPts val="0"/>
              </a:spcAft>
            </a:pPr>
            <a:r>
              <a:rPr lang="en-US" sz="2400" dirty="0">
                <a:latin typeface="Proxima Nova"/>
              </a:rPr>
              <a:t>Bullying </a:t>
            </a:r>
          </a:p>
          <a:p>
            <a:pPr>
              <a:spcAft>
                <a:spcPts val="0"/>
              </a:spcAft>
            </a:pPr>
            <a:r>
              <a:rPr lang="en-US" sz="2400" dirty="0">
                <a:latin typeface="Proxima Nova"/>
              </a:rPr>
              <a:t>Intimate partner Violence </a:t>
            </a:r>
            <a:endParaRPr lang="en-US" sz="2400" dirty="0"/>
          </a:p>
          <a:p>
            <a:endParaRPr lang="en-US" sz="2400" dirty="0"/>
          </a:p>
          <a:p>
            <a:pPr marL="699614" lvl="1" indent="0">
              <a:buNone/>
            </a:pPr>
            <a:endParaRPr lang="en-US" dirty="0"/>
          </a:p>
        </p:txBody>
      </p:sp>
    </p:spTree>
    <p:extLst>
      <p:ext uri="{BB962C8B-B14F-4D97-AF65-F5344CB8AC3E}">
        <p14:creationId xmlns:p14="http://schemas.microsoft.com/office/powerpoint/2010/main" val="27136748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47713"/>
            <a:ext cx="13817600" cy="862012"/>
          </a:xfrm>
        </p:spPr>
        <p:txBody>
          <a:bodyPr/>
          <a:lstStyle/>
          <a:p>
            <a:pPr algn="ctr"/>
            <a:r>
              <a:rPr lang="en-US" sz="4400" dirty="0"/>
              <a:t>What is Trauma?</a:t>
            </a:r>
          </a:p>
        </p:txBody>
      </p:sp>
      <p:sp>
        <p:nvSpPr>
          <p:cNvPr id="9" name="Text Placeholder 2">
            <a:extLst>
              <a:ext uri="{FF2B5EF4-FFF2-40B4-BE49-F238E27FC236}">
                <a16:creationId xmlns:a16="http://schemas.microsoft.com/office/drawing/2014/main" id="{F72C0130-6113-467E-BBD5-CE7890878AAB}"/>
              </a:ext>
            </a:extLst>
          </p:cNvPr>
          <p:cNvSpPr txBox="1">
            <a:spLocks/>
          </p:cNvSpPr>
          <p:nvPr/>
        </p:nvSpPr>
        <p:spPr>
          <a:xfrm>
            <a:off x="776181" y="1609725"/>
            <a:ext cx="12265238" cy="5562517"/>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400" dirty="0">
                <a:latin typeface="Proxima Nova"/>
                <a:ea typeface="Calibri" panose="020F0502020204030204" pitchFamily="34" charset="0"/>
              </a:rPr>
              <a:t>What is Traumatic for one person is not necessarily traumatic for another. It is important to remember that what happened is not nearly important as what the trauma means to the individual. </a:t>
            </a:r>
          </a:p>
          <a:p>
            <a:r>
              <a:rPr lang="en-US" sz="2400" dirty="0">
                <a:latin typeface="Proxima Nova"/>
                <a:ea typeface="Calibri" panose="020F0502020204030204" pitchFamily="34" charset="0"/>
              </a:rPr>
              <a:t>Trauma can affect multiple aspects of someone’s life. </a:t>
            </a:r>
          </a:p>
          <a:p>
            <a:pPr lvl="1">
              <a:buFont typeface="Courier New" panose="02070309020205020404" pitchFamily="49" charset="0"/>
              <a:buChar char="o"/>
            </a:pPr>
            <a:r>
              <a:rPr lang="en-US" sz="2200" dirty="0">
                <a:latin typeface="Proxima Nova"/>
                <a:ea typeface="Calibri" panose="020F0502020204030204" pitchFamily="34" charset="0"/>
              </a:rPr>
              <a:t>Behavior</a:t>
            </a:r>
          </a:p>
          <a:p>
            <a:pPr lvl="1">
              <a:buFont typeface="Courier New" panose="02070309020205020404" pitchFamily="49" charset="0"/>
              <a:buChar char="o"/>
            </a:pPr>
            <a:r>
              <a:rPr lang="en-US" sz="2200" dirty="0">
                <a:latin typeface="Proxima Nova"/>
                <a:ea typeface="Calibri" panose="020F0502020204030204" pitchFamily="34" charset="0"/>
              </a:rPr>
              <a:t>Biology </a:t>
            </a:r>
          </a:p>
          <a:p>
            <a:pPr lvl="1">
              <a:buFont typeface="Courier New" panose="02070309020205020404" pitchFamily="49" charset="0"/>
              <a:buChar char="o"/>
            </a:pPr>
            <a:r>
              <a:rPr lang="en-US" sz="2200" dirty="0">
                <a:latin typeface="Proxima Nova"/>
                <a:ea typeface="Calibri" panose="020F0502020204030204" pitchFamily="34" charset="0"/>
              </a:rPr>
              <a:t>Relationships</a:t>
            </a:r>
          </a:p>
          <a:p>
            <a:pPr lvl="1">
              <a:buFont typeface="Courier New" panose="02070309020205020404" pitchFamily="49" charset="0"/>
              <a:buChar char="o"/>
            </a:pPr>
            <a:r>
              <a:rPr lang="en-US" sz="2200" dirty="0">
                <a:latin typeface="Proxima Nova"/>
                <a:ea typeface="Calibri" panose="020F0502020204030204" pitchFamily="34" charset="0"/>
              </a:rPr>
              <a:t>Lifelong </a:t>
            </a:r>
          </a:p>
          <a:p>
            <a:endParaRPr lang="en-US" sz="2400" dirty="0">
              <a:latin typeface="Proxima Nova"/>
              <a:ea typeface="Calibri" panose="020F0502020204030204" pitchFamily="34" charset="0"/>
            </a:endParaRPr>
          </a:p>
          <a:p>
            <a:endParaRPr lang="en-US" sz="2400" dirty="0">
              <a:effectLst/>
              <a:latin typeface="Proxima Nova"/>
              <a:ea typeface="Calibri" panose="020F0502020204030204" pitchFamily="34" charset="0"/>
            </a:endParaRPr>
          </a:p>
          <a:p>
            <a:endParaRPr lang="en-US" sz="2400" dirty="0"/>
          </a:p>
          <a:p>
            <a:endParaRPr lang="en-US" sz="2400" dirty="0"/>
          </a:p>
          <a:p>
            <a:pPr marL="699614" lvl="1" indent="0">
              <a:buNone/>
            </a:pPr>
            <a:endParaRPr lang="en-US" dirty="0"/>
          </a:p>
        </p:txBody>
      </p:sp>
    </p:spTree>
    <p:extLst>
      <p:ext uri="{BB962C8B-B14F-4D97-AF65-F5344CB8AC3E}">
        <p14:creationId xmlns:p14="http://schemas.microsoft.com/office/powerpoint/2010/main" val="27966870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0150"/>
            <a:ext cx="13817600" cy="862012"/>
          </a:xfrm>
        </p:spPr>
        <p:txBody>
          <a:bodyPr/>
          <a:lstStyle/>
          <a:p>
            <a:pPr algn="ctr"/>
            <a:r>
              <a:rPr lang="en-US" sz="4400" dirty="0"/>
              <a:t>Trauma-Informed Care</a:t>
            </a:r>
          </a:p>
        </p:txBody>
      </p:sp>
      <p:sp>
        <p:nvSpPr>
          <p:cNvPr id="9" name="Text Placeholder 2">
            <a:extLst>
              <a:ext uri="{FF2B5EF4-FFF2-40B4-BE49-F238E27FC236}">
                <a16:creationId xmlns:a16="http://schemas.microsoft.com/office/drawing/2014/main" id="{F72C0130-6113-467E-BBD5-CE7890878AAB}"/>
              </a:ext>
            </a:extLst>
          </p:cNvPr>
          <p:cNvSpPr txBox="1">
            <a:spLocks/>
          </p:cNvSpPr>
          <p:nvPr/>
        </p:nvSpPr>
        <p:spPr>
          <a:xfrm>
            <a:off x="496781" y="1624431"/>
            <a:ext cx="12824038" cy="5426074"/>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r>
              <a:rPr lang="en-US" sz="2400" dirty="0">
                <a:latin typeface="Proxima Nova"/>
                <a:ea typeface="Calibri" panose="020F0502020204030204" pitchFamily="34" charset="0"/>
              </a:rPr>
              <a:t>Working to meet the needs of individuals that may have experienced trauma and create environments that avoid re-traumatization as much as possible. </a:t>
            </a:r>
          </a:p>
          <a:p>
            <a:pPr lvl="2">
              <a:buFont typeface="Courier New" panose="02070309020205020404" pitchFamily="49" charset="0"/>
              <a:buChar char="o"/>
            </a:pPr>
            <a:r>
              <a:rPr lang="en-US" sz="2200" dirty="0">
                <a:latin typeface="Proxima Nova"/>
                <a:ea typeface="Calibri" panose="020F0502020204030204" pitchFamily="34" charset="0"/>
              </a:rPr>
              <a:t>understand individual experiences in order to deliver proper care or support.</a:t>
            </a:r>
          </a:p>
          <a:p>
            <a:pPr lvl="2">
              <a:buFont typeface="Courier New" panose="02070309020205020404" pitchFamily="49" charset="0"/>
              <a:buChar char="o"/>
            </a:pPr>
            <a:r>
              <a:rPr lang="en-US" sz="2400" dirty="0">
                <a:latin typeface="Proxima Nova"/>
                <a:ea typeface="Calibri" panose="020F0502020204030204" pitchFamily="34" charset="0"/>
              </a:rPr>
              <a:t>Emphasizes individuals gain skills and adapt to traumatic events, situations and any possible diagnoses and symptoms that are related. The focus is then on individual experience and need vs their trauma.</a:t>
            </a:r>
          </a:p>
          <a:p>
            <a:pPr lvl="2">
              <a:buFont typeface="Courier New" panose="02070309020205020404" pitchFamily="49" charset="0"/>
              <a:buChar char="o"/>
            </a:pPr>
            <a:r>
              <a:rPr lang="en-US" sz="2400" dirty="0">
                <a:latin typeface="Proxima Nova"/>
                <a:ea typeface="Calibri" panose="020F0502020204030204" pitchFamily="34" charset="0"/>
              </a:rPr>
              <a:t>Focus on elements of collaboration and empowerment when interacting </a:t>
            </a:r>
          </a:p>
          <a:p>
            <a:r>
              <a:rPr lang="en-US" sz="2600" dirty="0">
                <a:latin typeface="Proxima Nova"/>
                <a:ea typeface="Calibri" panose="020F0502020204030204" pitchFamily="34" charset="0"/>
              </a:rPr>
              <a:t>Our students are resilient</a:t>
            </a:r>
          </a:p>
          <a:p>
            <a:pPr lvl="1"/>
            <a:r>
              <a:rPr lang="en-US" sz="2000" dirty="0">
                <a:latin typeface="Proxima Nova"/>
                <a:ea typeface="Calibri" panose="020F0502020204030204" pitchFamily="34" charset="0"/>
              </a:rPr>
              <a:t>We provide them resources and support based on their experience and what their perception of need is </a:t>
            </a:r>
            <a:endParaRPr lang="en-US" sz="2200" dirty="0">
              <a:latin typeface="Proxima Nova"/>
              <a:ea typeface="Calibri" panose="020F0502020204030204" pitchFamily="34" charset="0"/>
            </a:endParaRPr>
          </a:p>
          <a:p>
            <a:pPr marL="0" indent="0">
              <a:buNone/>
            </a:pPr>
            <a:endParaRPr lang="en-US" sz="2400" dirty="0"/>
          </a:p>
          <a:p>
            <a:endParaRPr lang="en-US" sz="2400" dirty="0"/>
          </a:p>
          <a:p>
            <a:pPr marL="699614" lvl="1" indent="0">
              <a:buNone/>
            </a:pPr>
            <a:endParaRPr lang="en-US" dirty="0"/>
          </a:p>
        </p:txBody>
      </p:sp>
    </p:spTree>
    <p:extLst>
      <p:ext uri="{BB962C8B-B14F-4D97-AF65-F5344CB8AC3E}">
        <p14:creationId xmlns:p14="http://schemas.microsoft.com/office/powerpoint/2010/main" val="4640167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274320" tIns="182880" rIns="274320" bIns="182880" rtlCol="0" anchor="ctr"/>
      <a:lstStyle>
        <a:defPPr>
          <a:defRPr dirty="0" smtClean="0">
            <a:latin typeface="Proxima Nova" charset="0"/>
            <a:ea typeface="Proxima Nova" charset="0"/>
            <a:cs typeface="Proxima Nova"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274320" tIns="182880" rIns="274320" bIns="182880" rtlCol="0" anchor="ctr"/>
      <a:lstStyle>
        <a:defPPr>
          <a:defRPr dirty="0" smtClean="0">
            <a:latin typeface="Proxima Nova" charset="0"/>
            <a:ea typeface="Proxima Nova" charset="0"/>
            <a:cs typeface="Proxima Nova"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41A65EF2537E42B3EFF9C856045D0D" ma:contentTypeVersion="13" ma:contentTypeDescription="Create a new document." ma:contentTypeScope="" ma:versionID="2025a8dcd1f6d11f5bc755d2544f6a40">
  <xsd:schema xmlns:xsd="http://www.w3.org/2001/XMLSchema" xmlns:xs="http://www.w3.org/2001/XMLSchema" xmlns:p="http://schemas.microsoft.com/office/2006/metadata/properties" xmlns:ns2="702f1c92-ae39-4781-8932-8ea65d68d0dd" xmlns:ns3="bf6ccf8e-7de7-44ea-b04b-d586b788567c" targetNamespace="http://schemas.microsoft.com/office/2006/metadata/properties" ma:root="true" ma:fieldsID="ba0a4764edf3324bf6e767597ec36d85" ns2:_="" ns3:_="">
    <xsd:import namespace="702f1c92-ae39-4781-8932-8ea65d68d0dd"/>
    <xsd:import namespace="bf6ccf8e-7de7-44ea-b04b-d586b78856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f1c92-ae39-4781-8932-8ea65d68d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6ccf8e-7de7-44ea-b04b-d586b78856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8F1DCB-F7BB-49C4-97F9-9C76B660F24A}"/>
</file>

<file path=customXml/itemProps2.xml><?xml version="1.0" encoding="utf-8"?>
<ds:datastoreItem xmlns:ds="http://schemas.openxmlformats.org/officeDocument/2006/customXml" ds:itemID="{54E89918-7BC5-4E13-AF83-E12481980740}"/>
</file>

<file path=customXml/itemProps3.xml><?xml version="1.0" encoding="utf-8"?>
<ds:datastoreItem xmlns:ds="http://schemas.openxmlformats.org/officeDocument/2006/customXml" ds:itemID="{C5C17662-6468-4AF6-AC92-02FE414DC280}"/>
</file>

<file path=docProps/app.xml><?xml version="1.0" encoding="utf-8"?>
<Properties xmlns="http://schemas.openxmlformats.org/officeDocument/2006/extended-properties" xmlns:vt="http://schemas.openxmlformats.org/officeDocument/2006/docPropsVTypes">
  <Template/>
  <TotalTime>3549</TotalTime>
  <Words>1331</Words>
  <Application>Microsoft Office PowerPoint</Application>
  <PresentationFormat>Custom</PresentationFormat>
  <Paragraphs>156</Paragraphs>
  <Slides>16</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Courier New</vt:lpstr>
      <vt:lpstr>Franklin Gothic Book</vt:lpstr>
      <vt:lpstr>Proxima Nova</vt:lpstr>
      <vt:lpstr>Vitesse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What is trauma?</vt:lpstr>
      <vt:lpstr>What is Trauma?</vt:lpstr>
      <vt:lpstr>Trauma-Informed Care</vt:lpstr>
      <vt:lpstr>Motivational Interviewing</vt:lpstr>
      <vt:lpstr>Motivational Interviewing</vt:lpstr>
      <vt:lpstr>Identity Wheel Activity </vt:lpstr>
      <vt:lpstr>Reflecting on Identity Wheel</vt:lpstr>
      <vt:lpstr>PowerPoint Presentation</vt:lpstr>
      <vt:lpstr>Lessening Power Dynamics</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Fortney,Andrea</cp:lastModifiedBy>
  <cp:revision>224</cp:revision>
  <dcterms:created xsi:type="dcterms:W3CDTF">2015-06-30T23:05:53Z</dcterms:created>
  <dcterms:modified xsi:type="dcterms:W3CDTF">2022-09-29T15:54:46Z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0x0101002741A65EF2537E42B3EFF9C856045D0D</vt:lpwstr>
  </property>
</Properties>
</file>