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4"/>
  </p:sldMasterIdLst>
  <p:notesMasterIdLst>
    <p:notesMasterId r:id="rId20"/>
  </p:notesMasterIdLst>
  <p:sldIdLst>
    <p:sldId id="256" r:id="rId5"/>
    <p:sldId id="268" r:id="rId6"/>
    <p:sldId id="271" r:id="rId7"/>
    <p:sldId id="269" r:id="rId8"/>
    <p:sldId id="266" r:id="rId9"/>
    <p:sldId id="259" r:id="rId10"/>
    <p:sldId id="260" r:id="rId11"/>
    <p:sldId id="270" r:id="rId12"/>
    <p:sldId id="258" r:id="rId13"/>
    <p:sldId id="272" r:id="rId14"/>
    <p:sldId id="257" r:id="rId15"/>
    <p:sldId id="273" r:id="rId16"/>
    <p:sldId id="265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4228"/>
    <a:srgbClr val="064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AE7AD5-121C-4335-A6C0-438CE1F67281}" vWet="4" dt="2022-07-01T16:19:40.895"/>
    <p1510:client id="{1FA96CD4-BEC1-AE29-4B53-011D4186693C}" v="226" dt="2022-07-25T14:12:33.005"/>
    <p1510:client id="{2C7C3FFB-3147-2DB5-C1E9-3F64B425EA70}" v="64" dt="2022-07-07T17:31:38.610"/>
    <p1510:client id="{3D65F4AC-6101-6441-A1FC-7EDC6612A1D5}" v="144" dt="2022-07-06T13:29:03.076"/>
    <p1510:client id="{623DC41E-1C32-88B6-FA45-5AD53CB2237D}" v="291" dt="2022-07-06T13:59:06.190"/>
    <p1510:client id="{76F59D33-CFA5-2D05-5F00-19F0151B40DF}" v="71" dt="2022-07-05T18:02:12.070"/>
    <p1510:client id="{91E1A082-CE19-92D2-ED67-3F1081D264B0}" v="23" dt="2022-07-26T17:29:49.792"/>
    <p1510:client id="{AFF55F6A-3C27-20A3-6D2C-35FB3A87A78B}" v="2" dt="2022-07-06T17:57:43.866"/>
    <p1510:client id="{B820A486-408F-152A-0C36-99429ECDF523}" v="585" dt="2022-07-02T22:48:20.068"/>
    <p1510:client id="{C8B49332-A893-2DF9-05DD-66E29C6C87E4}" v="11" dt="2022-07-22T21:06:39.214"/>
    <p1510:client id="{DF4E08FE-3763-C8D0-9C9B-D6A1497D6B95}" v="6" dt="2022-08-01T19:05:22.9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1651F-E780-43B5-A951-A3A062485494}" type="datetimeFigureOut"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FFD3F-B670-4F7A-BC16-CA80110BFF5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Sergio Story. Introduce each other. Andrea, then Sergio leading to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97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Sergio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14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98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19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Sergio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33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8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Sergio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85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1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8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7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41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65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Sergio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49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Sergio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FFD3F-B670-4F7A-BC16-CA80110BFF5D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9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0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1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5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2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41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8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2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0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0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5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6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94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2" r:id="rId6"/>
    <p:sldLayoutId id="2147483738" r:id="rId7"/>
    <p:sldLayoutId id="2147483739" r:id="rId8"/>
    <p:sldLayoutId id="2147483740" r:id="rId9"/>
    <p:sldLayoutId id="2147483741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squarespace.com/static/59d69f1132601ec7e6e8e4da/t/6182d2b42b3c217c1e896bb4/1635963572719/Factors+Associated+with+Post-college+Success+for+Foster+Care+Alumni+College+Graduates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terup.com/blog/networking" TargetMode="External"/><Relationship Id="rId2" Type="http://schemas.openxmlformats.org/officeDocument/2006/relationships/hyperlink" Target="https://nfyi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712B61-9CF1-12CA-EC8C-4AC078D82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A0F8916-44ED-4BA2-B4A8-BFF92E4B4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254705" y="-79298"/>
            <a:ext cx="6064089" cy="78105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en-US" sz="4400" b="1">
                <a:ea typeface="+mj-lt"/>
                <a:cs typeface="+mj-lt"/>
              </a:rPr>
              <a:t>FSP COMMUNITY</a:t>
            </a:r>
            <a:endParaRPr lang="en-US" sz="44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EE87-446B-73A7-55B1-B4615AAE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Family Dinners &amp; Socials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8A2CED5-3F6E-759D-78CF-74F51CA5D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73" y="1863642"/>
            <a:ext cx="4490224" cy="335374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61ED07B-A881-7F28-82EF-63AFAFBC9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43541" y="1867829"/>
            <a:ext cx="4506039" cy="3344156"/>
          </a:xfr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B9133EE-2ECC-EFF2-19FF-3935EA106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28663"/>
              </p:ext>
            </p:extLst>
          </p:nvPr>
        </p:nvGraphicFramePr>
        <p:xfrm>
          <a:off x="1194575" y="5416086"/>
          <a:ext cx="7321729" cy="464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21729">
                  <a:extLst>
                    <a:ext uri="{9D8B030D-6E8A-4147-A177-3AD203B41FA5}">
                      <a16:colId xmlns:a16="http://schemas.microsoft.com/office/drawing/2014/main" val="2500209112"/>
                    </a:ext>
                  </a:extLst>
                </a:gridCol>
              </a:tblGrid>
              <a:tr h="464634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"The program helped me feel like I have a community." </a:t>
                      </a:r>
                    </a:p>
                  </a:txBody>
                  <a:tcPr marL="68580" marR="68580" marT="0" marB="0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966414"/>
                  </a:ext>
                </a:extLst>
              </a:tr>
            </a:tbl>
          </a:graphicData>
        </a:graphic>
      </p:graphicFrame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AE3D8806-F61A-26E4-CDAB-0029A4B58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263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240F-5626-EF80-F685-3BD15084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FSP Community?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56A9-5DC9-1782-E18D-EBEF33A3A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FSP Community is a network for FSP students to have connections to: 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FSP alumni</a:t>
            </a:r>
            <a:endParaRPr lang="en-US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CSU staff</a:t>
            </a:r>
            <a:endParaRPr lang="en-US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Community supporters     </a:t>
            </a:r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BC634C6E-6200-0AA8-4DD8-E62BDA4E3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868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240F-5626-EF80-F685-3BD15084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I make a difference in FSP Community?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56A9-5DC9-1782-E18D-EBEF33A3A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ea typeface="+mn-lt"/>
                <a:cs typeface="+mn-lt"/>
              </a:rPr>
              <a:t>Positively impact FSP students through career guidance, life skills counsel and/or emotional support </a:t>
            </a:r>
            <a:endParaRPr lang="en-US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Factors associated with post-college success for foster care alumni college graduates (</a:t>
            </a:r>
            <a:r>
              <a:rPr lang="en-US">
                <a:ea typeface="+mn-lt"/>
                <a:cs typeface="+mn-lt"/>
                <a:hlinkClick r:id="rId3"/>
              </a:rPr>
              <a:t>https://static1.squarespace.com/static/59d69f1132601ec7e6e8e4da/t/6182d2b42b3c217c1e896bb4/1635963572719/Factors+Associated+with+Post-college+Success+for+Foster+Care+Alumni+College+Graduates.pdf</a:t>
            </a:r>
            <a:r>
              <a:rPr lang="en-US">
                <a:ea typeface="+mn-lt"/>
                <a:cs typeface="+mn-lt"/>
              </a:rPr>
              <a:t>), which concludes experiences during college in the following domains contributed to more positive post-graduation outcomes: </a:t>
            </a:r>
            <a:endParaRPr lang="en-US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Supportive relationships and community connections </a:t>
            </a:r>
            <a:endParaRPr lang="en-US">
              <a:solidFill>
                <a:srgbClr val="FFFFFF">
                  <a:alpha val="70000"/>
                </a:srgbClr>
              </a:solidFill>
            </a:endParaRPr>
          </a:p>
          <a:p>
            <a:pPr lvl="1"/>
            <a:r>
              <a:rPr lang="en-US">
                <a:ea typeface="+mn-lt"/>
                <a:cs typeface="+mn-lt"/>
              </a:rPr>
              <a:t>Life skills 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Physical &amp; mental well-being </a:t>
            </a:r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BB7BF069-4C2C-E41F-73E2-B45577F89A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922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23368-3C8F-60F0-C9E2-872269145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"</a:t>
            </a:r>
            <a:r>
              <a:rPr lang="en-US">
                <a:ea typeface="+mj-lt"/>
                <a:cs typeface="+mj-lt"/>
              </a:rPr>
              <a:t>Networking can open doors to new opportunities that might be out of reach otherwise" (Eatough, 2021).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765B5-459B-5344-EB91-66448C8CC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578" y="2393156"/>
            <a:ext cx="10668000" cy="310370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/>
            <a:r>
              <a:rPr lang="en-US">
                <a:solidFill>
                  <a:schemeClr val="tx1"/>
                </a:solidFill>
              </a:rPr>
              <a:t>FSP community provides an opportunity for independent students to network with FSP alumni, CSU staff or community supporters to develop skills crucial such as networking.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Being part of FSP community gives you an opportunity to network with students via multiple ways. </a:t>
            </a:r>
          </a:p>
          <a:p>
            <a:pPr marL="457200" indent="-457200"/>
            <a:r>
              <a:rPr lang="en-US">
                <a:solidFill>
                  <a:schemeClr val="tx1"/>
                </a:solidFill>
              </a:rPr>
              <a:t>Our Discord group will have an FSP Community channel.</a:t>
            </a: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37F156AC-EF60-552F-997D-C7215C7AA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5920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240F-5626-EF80-F685-3BD15084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 FSP Community entail?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56A9-5DC9-1782-E18D-EBEF33A3A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Education around independent student population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Event opportunities to mingle with FSP students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Profile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featured for FSP students to </a:t>
            </a:r>
            <a:r>
              <a:rPr lang="en-US" sz="2800">
                <a:ea typeface="+mn-lt"/>
                <a:cs typeface="+mn-lt"/>
              </a:rPr>
              <a:t>view     </a:t>
            </a:r>
            <a:endParaRPr lang="en-US"/>
          </a:p>
          <a:p>
            <a:pPr marL="0" indent="0">
              <a:buNone/>
            </a:pPr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85537E2C-2BDD-7A1C-6403-CB06DB8F2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8936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7B8B-9714-C97E-DFCE-D43EE791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E1E93-315B-B7CD-08E1-A31262F28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ea typeface="+mn-lt"/>
                <a:cs typeface="+mn-lt"/>
              </a:rPr>
              <a:t>National Foster Youth Initiative. 2022. Revolutionizing the American Foster Care System Through Education, Action, and Lifting Up Foster Youth Voices. February 17, 2022. </a:t>
            </a:r>
            <a:r>
              <a:rPr lang="en-US" dirty="0">
                <a:ea typeface="+mn-lt"/>
                <a:cs typeface="+mn-lt"/>
                <a:hlinkClick r:id="rId2"/>
              </a:rPr>
              <a:t>https://nfyi.org/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  <a:p>
            <a:r>
              <a:rPr lang="en-US" i="1" dirty="0">
                <a:ea typeface="+mn-lt"/>
                <a:cs typeface="+mn-lt"/>
              </a:rPr>
              <a:t>What is networking and why is it so important?</a:t>
            </a:r>
            <a:r>
              <a:rPr lang="en-US" dirty="0">
                <a:ea typeface="+mn-lt"/>
                <a:cs typeface="+mn-lt"/>
              </a:rPr>
              <a:t> What Is Networking and Why Is It So Important? (n.d.). Retrieved August 1, 2022, from </a:t>
            </a:r>
            <a:r>
              <a:rPr lang="en-US" dirty="0">
                <a:ea typeface="+mn-lt"/>
                <a:cs typeface="+mn-lt"/>
                <a:hlinkClick r:id="rId3"/>
              </a:rPr>
              <a:t>https://www.betterup.com/blog/networking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>
              <a:solidFill>
                <a:srgbClr val="FFFFFF">
                  <a:alpha val="70000"/>
                </a:srgbClr>
              </a:solidFill>
            </a:endParaRPr>
          </a:p>
          <a:p>
            <a:endParaRPr lang="en-US" dirty="0">
              <a:solidFill>
                <a:srgbClr val="FFFFFF">
                  <a:alpha val="70000"/>
                </a:srgbClr>
              </a:solidFill>
            </a:endParaRPr>
          </a:p>
          <a:p>
            <a:endParaRPr lang="en-US" dirty="0">
              <a:solidFill>
                <a:srgbClr val="FFFFFF">
                  <a:alpha val="70000"/>
                </a:srgbClr>
              </a:solidFill>
            </a:endParaRPr>
          </a:p>
          <a:p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01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913B-2F69-6928-FEC5-67A96BCF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4500"/>
            <a:ext cx="10668000" cy="1524000"/>
          </a:xfrm>
        </p:spPr>
        <p:txBody>
          <a:bodyPr/>
          <a:lstStyle/>
          <a:p>
            <a:r>
              <a:rPr lang="en-US"/>
              <a:t>The Fostering Success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D0F43-6229-7025-61D5-507E05F94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73250"/>
            <a:ext cx="10668000" cy="381808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Vision: The Fostering Success Program builds a sense of belonging and support among independent students to foster growth and success in college and beyond. 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Mission: Utilizing a solution-focused approach, we provide academic, financial, personal, and career support. By constructing a web of resource, students create an empowered and confident community working toward graduation. 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801103AB-4471-71C8-A41A-43762454A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983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DB15-CC6F-320A-DD3B-578A22C3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Foster Youth and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FEC34-19FE-EA0B-DBEF-082C7C007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•3% of former foster youth will graduate college (Source: National Foster Youth Institute) </a:t>
            </a: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•Foster youth are much more likely to experience homelessness, become a victim of human trafficking and/or serve time in jail/prison than graduate college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2C2C22AE-74FE-CE60-C178-BF049AAB9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0092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3D065C6D-EB42-400B-99C4-D0ACE936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4712C-26FD-34CC-15A9-098850DD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Independent students generally have had some experience with one of the following categories: foster care, ward of court, legal guardianship, kindship care, unaccompanied homeless youth, emancipation, or other types of independent backgrounds</a:t>
            </a:r>
            <a:endParaRPr lang="en-US" sz="2400"/>
          </a:p>
          <a:p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2B987-52ED-5178-AA2D-8C962966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Who is eligible? </a:t>
            </a:r>
          </a:p>
        </p:txBody>
      </p:sp>
      <p:pic>
        <p:nvPicPr>
          <p:cNvPr id="5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D73CF864-DCDC-7456-FCBD-2B44B2B8C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005" y="771525"/>
            <a:ext cx="5253989" cy="5334000"/>
          </a:xfrm>
          <a:prstGeom prst="rect">
            <a:avLst/>
          </a:prstGeom>
        </p:spPr>
      </p:pic>
      <p:pic>
        <p:nvPicPr>
          <p:cNvPr id="7" name="Picture 4" descr="Logo, icon&#10;&#10;Description automatically generated">
            <a:extLst>
              <a:ext uri="{FF2B5EF4-FFF2-40B4-BE49-F238E27FC236}">
                <a16:creationId xmlns:a16="http://schemas.microsoft.com/office/drawing/2014/main" id="{706F7C9F-497F-380F-B6A3-26322AB34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192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952F-4C0D-631F-2AB9-DB9A9B1DE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8" y="762000"/>
            <a:ext cx="10668000" cy="1524000"/>
          </a:xfrm>
        </p:spPr>
        <p:txBody>
          <a:bodyPr/>
          <a:lstStyle/>
          <a:p>
            <a:pPr algn="ctr"/>
            <a:r>
              <a:rPr lang="en-US"/>
              <a:t>Demographics </a:t>
            </a:r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08CC71E-65F4-E6E8-FB86-88736BEF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425" y="2287372"/>
            <a:ext cx="5974316" cy="3533515"/>
          </a:xfrm>
          <a:prstGeom prst="rect">
            <a:avLst/>
          </a:prstGeom>
        </p:spPr>
      </p:pic>
      <p:pic>
        <p:nvPicPr>
          <p:cNvPr id="9" name="Picture 4" descr="Logo, icon&#10;&#10;Description automatically generated">
            <a:extLst>
              <a:ext uri="{FF2B5EF4-FFF2-40B4-BE49-F238E27FC236}">
                <a16:creationId xmlns:a16="http://schemas.microsoft.com/office/drawing/2014/main" id="{1FE72DF1-B605-5EB8-8680-F5936A3C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5290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A5E43-BAE0-05E3-71F2-0090E3485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11969"/>
            <a:ext cx="10668000" cy="1524000"/>
          </a:xfrm>
        </p:spPr>
        <p:txBody>
          <a:bodyPr/>
          <a:lstStyle/>
          <a:p>
            <a:r>
              <a:rPr lang="en-US"/>
              <a:t>Care Packages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F0F73-8337-9998-0A25-CB896588D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1143" y="1199628"/>
            <a:ext cx="5404856" cy="502714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i="1">
                <a:solidFill>
                  <a:schemeClr val="tx1"/>
                </a:solidFill>
                <a:latin typeface="Times New Roman"/>
                <a:cs typeface="Times New Roman"/>
              </a:rPr>
              <a:t>“I understand it’s fall break but I wanted to take a moment to thank you for the recent care package I received in behalf of FSP. I recently received said package and I was nearly brought to tears with the hand written note that came along with it. I am beyond thankful for your kind words and actions. These are the days I feel most alone and I couldn’t help but feel warm and loved so thank you for sending such kind and thoughtful gifts.” 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380ACF7-F4CE-1715-1C84-F91173E98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15" y="3836170"/>
            <a:ext cx="4834053" cy="2391633"/>
          </a:xfrm>
          <a:prstGeom prst="rect">
            <a:avLst/>
          </a:prstGeom>
        </p:spPr>
      </p:pic>
      <p:pic>
        <p:nvPicPr>
          <p:cNvPr id="6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6BA1A5E-5D18-9D8C-40E0-028CB48AA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741" y="1751855"/>
            <a:ext cx="3021980" cy="1765239"/>
          </a:xfrm>
          <a:prstGeom prst="rect">
            <a:avLst/>
          </a:prstGeom>
        </p:spPr>
      </p:pic>
      <p:pic>
        <p:nvPicPr>
          <p:cNvPr id="7" name="Picture 4" descr="Logo, icon&#10;&#10;Description automatically generated">
            <a:extLst>
              <a:ext uri="{FF2B5EF4-FFF2-40B4-BE49-F238E27FC236}">
                <a16:creationId xmlns:a16="http://schemas.microsoft.com/office/drawing/2014/main" id="{3D32FD6F-A235-65A0-0486-E1BF841C9F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2480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C44A4-2D57-2A80-9D8C-41C56FE0B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Galena Emergency Award</a:t>
            </a:r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A468487F-A6DF-0E59-3D9D-E3723A43F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6533" y="1979341"/>
            <a:ext cx="9888249" cy="3818083"/>
          </a:xfr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CEC72A52-5C04-59CA-DF83-4BFE218137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2097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EE87-446B-73A7-55B1-B4615AAE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Scholarships</a:t>
            </a:r>
          </a:p>
        </p:txBody>
      </p:sp>
      <p:pic>
        <p:nvPicPr>
          <p:cNvPr id="4" name="Picture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CE525C62-BF96-DFB7-13FB-1B98B6674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2538" y="2016512"/>
            <a:ext cx="6399072" cy="3818083"/>
          </a:xfr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F50D66CA-13B8-E6D7-0F47-8402B4311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1019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664A2-ADE9-0C66-636F-6E75F0BC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Mentoring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3AA0C-DA51-E7D0-51E0-D8D99184D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802" y="3494050"/>
            <a:ext cx="4859784" cy="274013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"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The program helped me feel more welcome and made my transition much easier. I felt less alone and always knew I had someone to confide in"</a:t>
            </a:r>
          </a:p>
          <a:p>
            <a:pPr marL="0" indent="0">
              <a:buNone/>
            </a:pPr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1C87175-F13F-934D-2CCC-7D4937ACB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425" y="622320"/>
            <a:ext cx="3932662" cy="260252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C67211D-D27F-1588-89C6-EDCF46E03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22" y="2039986"/>
            <a:ext cx="4759711" cy="3168319"/>
          </a:xfrm>
          <a:prstGeom prst="rect">
            <a:avLst/>
          </a:prstGeom>
        </p:spPr>
      </p:pic>
      <p:pic>
        <p:nvPicPr>
          <p:cNvPr id="7" name="Picture 4" descr="Logo, icon&#10;&#10;Description automatically generated">
            <a:extLst>
              <a:ext uri="{FF2B5EF4-FFF2-40B4-BE49-F238E27FC236}">
                <a16:creationId xmlns:a16="http://schemas.microsoft.com/office/drawing/2014/main" id="{645C278B-D47F-BB3C-5985-C997331F9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37"/>
          <a:stretch/>
        </p:blipFill>
        <p:spPr>
          <a:xfrm>
            <a:off x="4442656" y="11905"/>
            <a:ext cx="7749344" cy="6846092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8087236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41A65EF2537E42B3EFF9C856045D0D" ma:contentTypeVersion="13" ma:contentTypeDescription="Create a new document." ma:contentTypeScope="" ma:versionID="2025a8dcd1f6d11f5bc755d2544f6a40">
  <xsd:schema xmlns:xsd="http://www.w3.org/2001/XMLSchema" xmlns:xs="http://www.w3.org/2001/XMLSchema" xmlns:p="http://schemas.microsoft.com/office/2006/metadata/properties" xmlns:ns2="702f1c92-ae39-4781-8932-8ea65d68d0dd" xmlns:ns3="bf6ccf8e-7de7-44ea-b04b-d586b788567c" targetNamespace="http://schemas.microsoft.com/office/2006/metadata/properties" ma:root="true" ma:fieldsID="ba0a4764edf3324bf6e767597ec36d85" ns2:_="" ns3:_="">
    <xsd:import namespace="702f1c92-ae39-4781-8932-8ea65d68d0dd"/>
    <xsd:import namespace="bf6ccf8e-7de7-44ea-b04b-d586b78856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f1c92-ae39-4781-8932-8ea65d68d0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ccf8e-7de7-44ea-b04b-d586b788567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BF355A-00D9-4844-91E0-B7381079D97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335C632-CC97-4B60-894B-1AC292964E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754F5E-49ED-4278-AE1A-2137C7A0EFD4}">
  <ds:schemaRefs>
    <ds:schemaRef ds:uri="702f1c92-ae39-4781-8932-8ea65d68d0dd"/>
    <ds:schemaRef ds:uri="bf6ccf8e-7de7-44ea-b04b-d586b78856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PebbleVTI</vt:lpstr>
      <vt:lpstr>FSP COMMUNITY</vt:lpstr>
      <vt:lpstr>The Fostering Success Program</vt:lpstr>
      <vt:lpstr>Foster Youth and education</vt:lpstr>
      <vt:lpstr>Who is eligible? </vt:lpstr>
      <vt:lpstr>Demographics </vt:lpstr>
      <vt:lpstr>Care Packages </vt:lpstr>
      <vt:lpstr>Galena Emergency Award</vt:lpstr>
      <vt:lpstr>Scholarships</vt:lpstr>
      <vt:lpstr>Mentoring program</vt:lpstr>
      <vt:lpstr>Family Dinners &amp; Socials</vt:lpstr>
      <vt:lpstr>Who is FSP Community? </vt:lpstr>
      <vt:lpstr>How can I make a difference in FSP Community? </vt:lpstr>
      <vt:lpstr>"Networking can open doors to new opportunities that might be out of reach otherwise" (Eatough, 2021). </vt:lpstr>
      <vt:lpstr>What does FSP Community entail? 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14</cp:revision>
  <dcterms:created xsi:type="dcterms:W3CDTF">2022-06-30T19:49:51Z</dcterms:created>
  <dcterms:modified xsi:type="dcterms:W3CDTF">2022-09-29T20:34:21Z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0x0101002741A65EF2537E42B3EFF9C856045D0D</vt:lpwstr>
  </property>
</Properties>
</file>